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3674" r:id="rId3"/>
    <p:sldMasterId id="2147483686" r:id="rId4"/>
    <p:sldMasterId id="2147483698" r:id="rId5"/>
    <p:sldMasterId id="2147483710" r:id="rId6"/>
  </p:sldMasterIdLst>
  <p:notesMasterIdLst>
    <p:notesMasterId r:id="rId38"/>
  </p:notesMasterIdLst>
  <p:handoutMasterIdLst>
    <p:handoutMasterId r:id="rId39"/>
  </p:handoutMasterIdLst>
  <p:sldIdLst>
    <p:sldId id="256" r:id="rId7"/>
    <p:sldId id="258" r:id="rId8"/>
    <p:sldId id="299" r:id="rId9"/>
    <p:sldId id="300" r:id="rId10"/>
    <p:sldId id="301" r:id="rId11"/>
    <p:sldId id="291" r:id="rId12"/>
    <p:sldId id="269" r:id="rId13"/>
    <p:sldId id="308" r:id="rId14"/>
    <p:sldId id="296" r:id="rId15"/>
    <p:sldId id="311" r:id="rId16"/>
    <p:sldId id="285" r:id="rId17"/>
    <p:sldId id="286" r:id="rId18"/>
    <p:sldId id="287" r:id="rId19"/>
    <p:sldId id="283" r:id="rId20"/>
    <p:sldId id="288" r:id="rId21"/>
    <p:sldId id="289" r:id="rId22"/>
    <p:sldId id="290" r:id="rId23"/>
    <p:sldId id="292" r:id="rId24"/>
    <p:sldId id="293" r:id="rId25"/>
    <p:sldId id="312" r:id="rId26"/>
    <p:sldId id="302" r:id="rId27"/>
    <p:sldId id="303" r:id="rId28"/>
    <p:sldId id="304" r:id="rId29"/>
    <p:sldId id="262" r:id="rId30"/>
    <p:sldId id="305" r:id="rId31"/>
    <p:sldId id="306" r:id="rId32"/>
    <p:sldId id="313" r:id="rId33"/>
    <p:sldId id="314" r:id="rId34"/>
    <p:sldId id="307" r:id="rId35"/>
    <p:sldId id="309" r:id="rId36"/>
    <p:sldId id="310"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F24"/>
    <a:srgbClr val="FCB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86070" autoAdjust="0"/>
  </p:normalViewPr>
  <p:slideViewPr>
    <p:cSldViewPr>
      <p:cViewPr varScale="1">
        <p:scale>
          <a:sx n="74" d="100"/>
          <a:sy n="74" d="100"/>
        </p:scale>
        <p:origin x="1018" y="7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2453"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3333555390246524E-2"/>
          <c:y val="0.17418307086614176"/>
          <c:w val="0.92666666666666664"/>
          <c:h val="0.74168269230769235"/>
        </c:manualLayout>
      </c:layout>
      <c:pie3DChart>
        <c:varyColors val="1"/>
        <c:ser>
          <c:idx val="0"/>
          <c:order val="0"/>
          <c:tx>
            <c:strRef>
              <c:f>Sheet1!$B$1</c:f>
              <c:strCache>
                <c:ptCount val="1"/>
                <c:pt idx="0">
                  <c:v>GP%</c:v>
                </c:pt>
              </c:strCache>
            </c:strRef>
          </c:tx>
          <c:dPt>
            <c:idx val="0"/>
            <c:bubble3D val="0"/>
            <c:spPr>
              <a:solidFill>
                <a:srgbClr val="BF1F24"/>
              </a:solidFill>
              <a:ln w="25400">
                <a:solidFill>
                  <a:schemeClr val="lt1"/>
                </a:solidFill>
              </a:ln>
              <a:effectLst/>
              <a:sp3d contourW="25400">
                <a:contourClr>
                  <a:schemeClr val="lt1"/>
                </a:contourClr>
              </a:sp3d>
            </c:spPr>
            <c:extLst>
              <c:ext xmlns:c16="http://schemas.microsoft.com/office/drawing/2014/chart" uri="{C3380CC4-5D6E-409C-BE32-E72D297353CC}">
                <c16:uniqueId val="{00000002-788B-480E-9476-6A0AAA681AF8}"/>
              </c:ext>
            </c:extLst>
          </c:dPt>
          <c:dPt>
            <c:idx val="1"/>
            <c:bubble3D val="0"/>
            <c:spPr>
              <a:solidFill>
                <a:srgbClr val="FCB03B"/>
              </a:solidFill>
              <a:ln w="25400">
                <a:solidFill>
                  <a:schemeClr val="lt1"/>
                </a:solidFill>
              </a:ln>
              <a:effectLst/>
              <a:sp3d contourW="25400">
                <a:contourClr>
                  <a:schemeClr val="lt1"/>
                </a:contourClr>
              </a:sp3d>
            </c:spPr>
            <c:extLst>
              <c:ext xmlns:c16="http://schemas.microsoft.com/office/drawing/2014/chart" uri="{C3380CC4-5D6E-409C-BE32-E72D297353CC}">
                <c16:uniqueId val="{00000001-788B-480E-9476-6A0AAA681AF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ABB-40A5-B8D5-0F1FA6A3292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ABB-40A5-B8D5-0F1FA6A3292F}"/>
              </c:ext>
            </c:extLst>
          </c:dPt>
          <c:cat>
            <c:numRef>
              <c:f>Sheet1!$A$2:$A$5</c:f>
              <c:numCache>
                <c:formatCode>General</c:formatCode>
                <c:ptCount val="4"/>
              </c:numCache>
            </c:numRef>
          </c:cat>
          <c:val>
            <c:numRef>
              <c:f>Sheet1!$B$2:$B$5</c:f>
              <c:numCache>
                <c:formatCode>General</c:formatCode>
                <c:ptCount val="4"/>
                <c:pt idx="0">
                  <c:v>42</c:v>
                </c:pt>
                <c:pt idx="1">
                  <c:v>58</c:v>
                </c:pt>
              </c:numCache>
            </c:numRef>
          </c:val>
          <c:extLst>
            <c:ext xmlns:c16="http://schemas.microsoft.com/office/drawing/2014/chart" uri="{C3380CC4-5D6E-409C-BE32-E72D297353CC}">
              <c16:uniqueId val="{00000000-788B-480E-9476-6A0AAA681AF8}"/>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166666666666666"/>
          <c:y val="6.0150762574993924E-2"/>
          <c:w val="0.81666666666666665"/>
          <c:h val="0.81095474619287622"/>
        </c:manualLayout>
      </c:layout>
      <c:pie3DChart>
        <c:varyColors val="1"/>
        <c:ser>
          <c:idx val="0"/>
          <c:order val="0"/>
          <c:tx>
            <c:strRef>
              <c:f>Sheet1!$B$1</c:f>
              <c:strCache>
                <c:ptCount val="1"/>
                <c:pt idx="0">
                  <c:v>GP%</c:v>
                </c:pt>
              </c:strCache>
            </c:strRef>
          </c:tx>
          <c:dPt>
            <c:idx val="0"/>
            <c:bubble3D val="0"/>
            <c:spPr>
              <a:solidFill>
                <a:srgbClr val="BF1F24"/>
              </a:solidFill>
              <a:ln w="25400">
                <a:solidFill>
                  <a:schemeClr val="lt1"/>
                </a:solidFill>
              </a:ln>
              <a:effectLst/>
              <a:sp3d contourW="25400">
                <a:contourClr>
                  <a:schemeClr val="lt1"/>
                </a:contourClr>
              </a:sp3d>
            </c:spPr>
            <c:extLst>
              <c:ext xmlns:c16="http://schemas.microsoft.com/office/drawing/2014/chart" uri="{C3380CC4-5D6E-409C-BE32-E72D297353CC}">
                <c16:uniqueId val="{00000002-7CA1-4FA3-B3A9-39BA26DC2E55}"/>
              </c:ext>
            </c:extLst>
          </c:dPt>
          <c:dPt>
            <c:idx val="1"/>
            <c:bubble3D val="0"/>
            <c:spPr>
              <a:solidFill>
                <a:srgbClr val="939598"/>
              </a:solidFill>
              <a:ln w="25400">
                <a:solidFill>
                  <a:schemeClr val="lt1"/>
                </a:solidFill>
              </a:ln>
              <a:effectLst/>
              <a:sp3d contourW="25400">
                <a:contourClr>
                  <a:schemeClr val="lt1"/>
                </a:contourClr>
              </a:sp3d>
            </c:spPr>
            <c:extLst>
              <c:ext xmlns:c16="http://schemas.microsoft.com/office/drawing/2014/chart" uri="{C3380CC4-5D6E-409C-BE32-E72D297353CC}">
                <c16:uniqueId val="{00000001-7CA1-4FA3-B3A9-39BA26DC2E5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479-463A-83F7-58EC6D3D065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479-463A-83F7-58EC6D3D0656}"/>
              </c:ext>
            </c:extLst>
          </c:dPt>
          <c:cat>
            <c:numRef>
              <c:f>Sheet1!$A$2:$A$5</c:f>
              <c:numCache>
                <c:formatCode>General</c:formatCode>
                <c:ptCount val="4"/>
              </c:numCache>
            </c:numRef>
          </c:cat>
          <c:val>
            <c:numRef>
              <c:f>Sheet1!$B$2:$B$5</c:f>
              <c:numCache>
                <c:formatCode>General</c:formatCode>
                <c:ptCount val="4"/>
                <c:pt idx="0">
                  <c:v>46</c:v>
                </c:pt>
                <c:pt idx="1">
                  <c:v>54</c:v>
                </c:pt>
              </c:numCache>
            </c:numRef>
          </c:val>
          <c:extLst>
            <c:ext xmlns:c16="http://schemas.microsoft.com/office/drawing/2014/chart" uri="{C3380CC4-5D6E-409C-BE32-E72D297353CC}">
              <c16:uniqueId val="{00000000-7CA1-4FA3-B3A9-39BA26DC2E5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GP%</c:v>
                </c:pt>
              </c:strCache>
            </c:strRef>
          </c:tx>
          <c:dPt>
            <c:idx val="0"/>
            <c:bubble3D val="0"/>
            <c:spPr>
              <a:solidFill>
                <a:srgbClr val="939598"/>
              </a:solidFill>
              <a:ln w="25400">
                <a:solidFill>
                  <a:schemeClr val="lt1"/>
                </a:solidFill>
              </a:ln>
              <a:effectLst/>
              <a:sp3d contourW="25400">
                <a:contourClr>
                  <a:schemeClr val="lt1"/>
                </a:contourClr>
              </a:sp3d>
            </c:spPr>
            <c:extLst>
              <c:ext xmlns:c16="http://schemas.microsoft.com/office/drawing/2014/chart" uri="{C3380CC4-5D6E-409C-BE32-E72D297353CC}">
                <c16:uniqueId val="{00000002-1B7E-4FDB-A399-4EF6899C7E6D}"/>
              </c:ext>
            </c:extLst>
          </c:dPt>
          <c:dPt>
            <c:idx val="1"/>
            <c:bubble3D val="0"/>
            <c:spPr>
              <a:solidFill>
                <a:srgbClr val="FCB03B"/>
              </a:solidFill>
              <a:ln w="25400">
                <a:solidFill>
                  <a:schemeClr val="lt1"/>
                </a:solidFill>
              </a:ln>
              <a:effectLst/>
              <a:sp3d contourW="25400">
                <a:contourClr>
                  <a:schemeClr val="lt1"/>
                </a:contourClr>
              </a:sp3d>
            </c:spPr>
            <c:extLst>
              <c:ext xmlns:c16="http://schemas.microsoft.com/office/drawing/2014/chart" uri="{C3380CC4-5D6E-409C-BE32-E72D297353CC}">
                <c16:uniqueId val="{00000001-1B7E-4FDB-A399-4EF6899C7E6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1D-4F19-8C51-E2832B29794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1D-4F19-8C51-E2832B297947}"/>
              </c:ext>
            </c:extLst>
          </c:dPt>
          <c:cat>
            <c:numRef>
              <c:f>Sheet1!$A$2:$A$5</c:f>
              <c:numCache>
                <c:formatCode>General</c:formatCode>
                <c:ptCount val="4"/>
              </c:numCache>
            </c:numRef>
          </c:cat>
          <c:val>
            <c:numRef>
              <c:f>Sheet1!$B$2:$B$5</c:f>
              <c:numCache>
                <c:formatCode>General</c:formatCode>
                <c:ptCount val="4"/>
                <c:pt idx="0">
                  <c:v>52</c:v>
                </c:pt>
                <c:pt idx="1">
                  <c:v>48</c:v>
                </c:pt>
              </c:numCache>
            </c:numRef>
          </c:val>
          <c:extLst>
            <c:ext xmlns:c16="http://schemas.microsoft.com/office/drawing/2014/chart" uri="{C3380CC4-5D6E-409C-BE32-E72D297353CC}">
              <c16:uniqueId val="{00000000-1B7E-4FDB-A399-4EF6899C7E6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GP%</c:v>
                </c:pt>
              </c:strCache>
            </c:strRef>
          </c:tx>
          <c:spPr>
            <a:solidFill>
              <a:srgbClr val="FCB03B"/>
            </a:solidFill>
          </c:spPr>
          <c:dPt>
            <c:idx val="0"/>
            <c:bubble3D val="0"/>
            <c:spPr>
              <a:solidFill>
                <a:srgbClr val="BF1F24"/>
              </a:solidFill>
              <a:ln w="25400">
                <a:solidFill>
                  <a:schemeClr val="lt1"/>
                </a:solidFill>
              </a:ln>
              <a:effectLst/>
              <a:sp3d contourW="25400">
                <a:contourClr>
                  <a:schemeClr val="lt1"/>
                </a:contourClr>
              </a:sp3d>
            </c:spPr>
            <c:extLst>
              <c:ext xmlns:c16="http://schemas.microsoft.com/office/drawing/2014/chart" uri="{C3380CC4-5D6E-409C-BE32-E72D297353CC}">
                <c16:uniqueId val="{00000001-C2F6-43C1-AF2B-1B15C174607D}"/>
              </c:ext>
            </c:extLst>
          </c:dPt>
          <c:dPt>
            <c:idx val="1"/>
            <c:bubble3D val="0"/>
            <c:spPr>
              <a:solidFill>
                <a:srgbClr val="FCB03B"/>
              </a:solidFill>
              <a:ln w="25400">
                <a:solidFill>
                  <a:schemeClr val="lt1"/>
                </a:solidFill>
              </a:ln>
              <a:effectLst/>
              <a:sp3d contourW="25400">
                <a:contourClr>
                  <a:schemeClr val="lt1"/>
                </a:contourClr>
              </a:sp3d>
            </c:spPr>
            <c:extLst>
              <c:ext xmlns:c16="http://schemas.microsoft.com/office/drawing/2014/chart" uri="{C3380CC4-5D6E-409C-BE32-E72D297353CC}">
                <c16:uniqueId val="{00000003-B25F-4743-91E1-F90D66483999}"/>
              </c:ext>
            </c:extLst>
          </c:dPt>
          <c:dPt>
            <c:idx val="2"/>
            <c:bubble3D val="0"/>
            <c:spPr>
              <a:solidFill>
                <a:srgbClr val="FCB03B"/>
              </a:solidFill>
              <a:ln w="25400">
                <a:solidFill>
                  <a:schemeClr val="lt1"/>
                </a:solidFill>
              </a:ln>
              <a:effectLst/>
              <a:sp3d contourW="25400">
                <a:contourClr>
                  <a:schemeClr val="lt1"/>
                </a:contourClr>
              </a:sp3d>
            </c:spPr>
            <c:extLst>
              <c:ext xmlns:c16="http://schemas.microsoft.com/office/drawing/2014/chart" uri="{C3380CC4-5D6E-409C-BE32-E72D297353CC}">
                <c16:uniqueId val="{00000005-B25F-4743-91E1-F90D66483999}"/>
              </c:ext>
            </c:extLst>
          </c:dPt>
          <c:dPt>
            <c:idx val="3"/>
            <c:bubble3D val="0"/>
            <c:spPr>
              <a:solidFill>
                <a:srgbClr val="FCB03B"/>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5F-4743-91E1-F90D66483999}"/>
              </c:ext>
            </c:extLst>
          </c:dPt>
          <c:cat>
            <c:numRef>
              <c:f>Sheet1!$A$2:$A$5</c:f>
              <c:numCache>
                <c:formatCode>General</c:formatCode>
                <c:ptCount val="4"/>
              </c:numCache>
            </c:numRef>
          </c:cat>
          <c:val>
            <c:numRef>
              <c:f>Sheet1!$B$2:$B$5</c:f>
              <c:numCache>
                <c:formatCode>General</c:formatCode>
                <c:ptCount val="4"/>
                <c:pt idx="0">
                  <c:v>55</c:v>
                </c:pt>
                <c:pt idx="1">
                  <c:v>45</c:v>
                </c:pt>
              </c:numCache>
            </c:numRef>
          </c:val>
          <c:extLst>
            <c:ext xmlns:c16="http://schemas.microsoft.com/office/drawing/2014/chart" uri="{C3380CC4-5D6E-409C-BE32-E72D297353CC}">
              <c16:uniqueId val="{00000000-C2F6-43C1-AF2B-1B15C174607D}"/>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4B43B-F2B9-439F-8BA7-3529BCA5DC94}" type="doc">
      <dgm:prSet loTypeId="urn:microsoft.com/office/officeart/2005/8/layout/hierarchy6" loCatId="hierarchy" qsTypeId="urn:microsoft.com/office/officeart/2005/8/quickstyle/3d2" qsCatId="3D" csTypeId="urn:microsoft.com/office/officeart/2005/8/colors/accent2_3" csCatId="accent2" phldr="1"/>
      <dgm:spPr/>
      <dgm:t>
        <a:bodyPr/>
        <a:lstStyle/>
        <a:p>
          <a:endParaRPr lang="en-US"/>
        </a:p>
      </dgm:t>
    </dgm:pt>
    <dgm:pt modelId="{1653766A-AA15-4B2C-9923-87124BF750DC}">
      <dgm:prSet phldrT="[Text]"/>
      <dgm:spPr/>
      <dgm:t>
        <a:bodyPr/>
        <a:lstStyle/>
        <a:p>
          <a:r>
            <a:rPr lang="en-US" dirty="0"/>
            <a:t>Director of Foodservice</a:t>
          </a:r>
        </a:p>
      </dgm:t>
    </dgm:pt>
    <dgm:pt modelId="{D154E76B-1519-4883-84D8-D661B1C3B410}" type="parTrans" cxnId="{FBFF38C8-51EC-482E-9847-1AB513F8CB6A}">
      <dgm:prSet/>
      <dgm:spPr/>
      <dgm:t>
        <a:bodyPr/>
        <a:lstStyle/>
        <a:p>
          <a:endParaRPr lang="en-US"/>
        </a:p>
      </dgm:t>
    </dgm:pt>
    <dgm:pt modelId="{586D080F-14E5-4E56-A4A1-CACCAD098713}" type="sibTrans" cxnId="{FBFF38C8-51EC-482E-9847-1AB513F8CB6A}">
      <dgm:prSet/>
      <dgm:spPr/>
      <dgm:t>
        <a:bodyPr/>
        <a:lstStyle/>
        <a:p>
          <a:endParaRPr lang="en-US"/>
        </a:p>
      </dgm:t>
    </dgm:pt>
    <dgm:pt modelId="{CAA8E2BA-3205-4607-BD51-6AED3B2DA7A3}">
      <dgm:prSet phldrT="[Text]"/>
      <dgm:spPr/>
      <dgm:t>
        <a:bodyPr/>
        <a:lstStyle/>
        <a:p>
          <a:r>
            <a:rPr lang="en-US" dirty="0"/>
            <a:t>Manager Foodservice Business Development</a:t>
          </a:r>
        </a:p>
      </dgm:t>
    </dgm:pt>
    <dgm:pt modelId="{FCB68FE7-1B2E-44AF-B4CA-ED66B9A1B1A0}" type="parTrans" cxnId="{CF30690D-478C-4243-9683-AA5E10B3D1E1}">
      <dgm:prSet/>
      <dgm:spPr/>
      <dgm:t>
        <a:bodyPr/>
        <a:lstStyle/>
        <a:p>
          <a:endParaRPr lang="en-US"/>
        </a:p>
      </dgm:t>
    </dgm:pt>
    <dgm:pt modelId="{7B8C7230-C9CC-4E7E-8F15-896CCC4C2C3C}" type="sibTrans" cxnId="{CF30690D-478C-4243-9683-AA5E10B3D1E1}">
      <dgm:prSet/>
      <dgm:spPr/>
      <dgm:t>
        <a:bodyPr/>
        <a:lstStyle/>
        <a:p>
          <a:endParaRPr lang="en-US"/>
        </a:p>
      </dgm:t>
    </dgm:pt>
    <dgm:pt modelId="{F65125C2-F3A4-4554-93CB-27C2D6599D2C}">
      <dgm:prSet phldrT="[Text]"/>
      <dgm:spPr/>
      <dgm:t>
        <a:bodyPr/>
        <a:lstStyle/>
        <a:p>
          <a:r>
            <a:rPr lang="en-US" dirty="0"/>
            <a:t>Business Developer</a:t>
          </a:r>
        </a:p>
      </dgm:t>
    </dgm:pt>
    <dgm:pt modelId="{A72BE4A9-082B-4107-9DED-468D5DA5E005}" type="parTrans" cxnId="{EA987ACF-4F91-4B62-908F-19DFDB03BC9A}">
      <dgm:prSet/>
      <dgm:spPr/>
      <dgm:t>
        <a:bodyPr/>
        <a:lstStyle/>
        <a:p>
          <a:endParaRPr lang="en-US"/>
        </a:p>
      </dgm:t>
    </dgm:pt>
    <dgm:pt modelId="{A2D52522-E045-44D4-A7E3-EE0F644A9377}" type="sibTrans" cxnId="{EA987ACF-4F91-4B62-908F-19DFDB03BC9A}">
      <dgm:prSet/>
      <dgm:spPr/>
      <dgm:t>
        <a:bodyPr/>
        <a:lstStyle/>
        <a:p>
          <a:endParaRPr lang="en-US"/>
        </a:p>
      </dgm:t>
    </dgm:pt>
    <dgm:pt modelId="{6FBC0F99-F3F6-4426-B3C0-F7F8C8A98624}">
      <dgm:prSet phldrT="[Text]"/>
      <dgm:spPr/>
      <dgm:t>
        <a:bodyPr/>
        <a:lstStyle/>
        <a:p>
          <a:r>
            <a:rPr lang="en-US" dirty="0"/>
            <a:t>Business Developer</a:t>
          </a:r>
        </a:p>
      </dgm:t>
    </dgm:pt>
    <dgm:pt modelId="{DC5AF475-5B8C-4970-9107-7D09AD195B46}" type="parTrans" cxnId="{E0CABAF7-6DCE-41A4-B09A-D6639BB1F481}">
      <dgm:prSet/>
      <dgm:spPr/>
      <dgm:t>
        <a:bodyPr/>
        <a:lstStyle/>
        <a:p>
          <a:endParaRPr lang="en-US"/>
        </a:p>
      </dgm:t>
    </dgm:pt>
    <dgm:pt modelId="{FAC9CF97-558A-4816-8EA1-157B6CD9B023}" type="sibTrans" cxnId="{E0CABAF7-6DCE-41A4-B09A-D6639BB1F481}">
      <dgm:prSet/>
      <dgm:spPr/>
      <dgm:t>
        <a:bodyPr/>
        <a:lstStyle/>
        <a:p>
          <a:endParaRPr lang="en-US"/>
        </a:p>
      </dgm:t>
    </dgm:pt>
    <dgm:pt modelId="{72CA0AD7-E2B7-44E1-B807-0486B3976006}">
      <dgm:prSet phldrT="[Text]"/>
      <dgm:spPr/>
      <dgm:t>
        <a:bodyPr/>
        <a:lstStyle/>
        <a:p>
          <a:r>
            <a:rPr lang="en-US" dirty="0"/>
            <a:t>Manager Field Operations</a:t>
          </a:r>
        </a:p>
      </dgm:t>
    </dgm:pt>
    <dgm:pt modelId="{1BB715A5-BF72-4399-9D7C-546183F90E80}" type="parTrans" cxnId="{42E02DB1-7D51-444C-89BA-281D8862411B}">
      <dgm:prSet/>
      <dgm:spPr/>
      <dgm:t>
        <a:bodyPr/>
        <a:lstStyle/>
        <a:p>
          <a:endParaRPr lang="en-US"/>
        </a:p>
      </dgm:t>
    </dgm:pt>
    <dgm:pt modelId="{8F85A994-E316-412F-8A86-7D00B36935EF}" type="sibTrans" cxnId="{42E02DB1-7D51-444C-89BA-281D8862411B}">
      <dgm:prSet/>
      <dgm:spPr/>
      <dgm:t>
        <a:bodyPr/>
        <a:lstStyle/>
        <a:p>
          <a:endParaRPr lang="en-US"/>
        </a:p>
      </dgm:t>
    </dgm:pt>
    <dgm:pt modelId="{FBADB207-E86A-4FD1-97BA-8DC46026B80D}">
      <dgm:prSet phldrT="[Text]"/>
      <dgm:spPr/>
      <dgm:t>
        <a:bodyPr/>
        <a:lstStyle/>
        <a:p>
          <a:r>
            <a:rPr lang="en-US" dirty="0"/>
            <a:t>Field Operations Advisor</a:t>
          </a:r>
        </a:p>
      </dgm:t>
    </dgm:pt>
    <dgm:pt modelId="{E5BA751C-AD0D-4227-938F-E936C321CB52}" type="parTrans" cxnId="{FEE231DC-2F7E-4DAA-9830-A34070A02D53}">
      <dgm:prSet/>
      <dgm:spPr/>
      <dgm:t>
        <a:bodyPr/>
        <a:lstStyle/>
        <a:p>
          <a:endParaRPr lang="en-US"/>
        </a:p>
      </dgm:t>
    </dgm:pt>
    <dgm:pt modelId="{3C5F02CE-99E2-4B17-BAE1-C0EBFD2A331B}" type="sibTrans" cxnId="{FEE231DC-2F7E-4DAA-9830-A34070A02D53}">
      <dgm:prSet/>
      <dgm:spPr/>
      <dgm:t>
        <a:bodyPr/>
        <a:lstStyle/>
        <a:p>
          <a:endParaRPr lang="en-US"/>
        </a:p>
      </dgm:t>
    </dgm:pt>
    <dgm:pt modelId="{61E582F2-E495-496B-9F93-CF63C23E4782}">
      <dgm:prSet/>
      <dgm:spPr/>
      <dgm:t>
        <a:bodyPr/>
        <a:lstStyle/>
        <a:p>
          <a:r>
            <a:rPr lang="en-US" dirty="0"/>
            <a:t>Field Operations Advisor</a:t>
          </a:r>
        </a:p>
      </dgm:t>
    </dgm:pt>
    <dgm:pt modelId="{6A1AB0BE-57E6-4C22-898D-9AB7A9D43204}" type="parTrans" cxnId="{A8177ABB-9632-42D7-86CB-4F528FFF2085}">
      <dgm:prSet/>
      <dgm:spPr/>
      <dgm:t>
        <a:bodyPr/>
        <a:lstStyle/>
        <a:p>
          <a:endParaRPr lang="en-US"/>
        </a:p>
      </dgm:t>
    </dgm:pt>
    <dgm:pt modelId="{0F141755-9A61-4DF8-A37E-8DF8E8AD7B32}" type="sibTrans" cxnId="{A8177ABB-9632-42D7-86CB-4F528FFF2085}">
      <dgm:prSet/>
      <dgm:spPr/>
      <dgm:t>
        <a:bodyPr/>
        <a:lstStyle/>
        <a:p>
          <a:endParaRPr lang="en-US"/>
        </a:p>
      </dgm:t>
    </dgm:pt>
    <dgm:pt modelId="{62A2DED0-16F9-4F98-89C3-1B01EEA550AA}">
      <dgm:prSet/>
      <dgm:spPr/>
      <dgm:t>
        <a:bodyPr/>
        <a:lstStyle/>
        <a:p>
          <a:r>
            <a:rPr lang="en-US" dirty="0"/>
            <a:t>Business Developer</a:t>
          </a:r>
        </a:p>
      </dgm:t>
    </dgm:pt>
    <dgm:pt modelId="{C2ADCC3D-EFD5-4512-83FA-BF2D654FA66F}" type="parTrans" cxnId="{6F02BFF2-34D3-4FBF-A303-73B4957C84E2}">
      <dgm:prSet/>
      <dgm:spPr/>
      <dgm:t>
        <a:bodyPr/>
        <a:lstStyle/>
        <a:p>
          <a:endParaRPr lang="en-US"/>
        </a:p>
      </dgm:t>
    </dgm:pt>
    <dgm:pt modelId="{803EA063-D312-4A5C-8287-FE636C9DBD10}" type="sibTrans" cxnId="{6F02BFF2-34D3-4FBF-A303-73B4957C84E2}">
      <dgm:prSet/>
      <dgm:spPr/>
      <dgm:t>
        <a:bodyPr/>
        <a:lstStyle/>
        <a:p>
          <a:endParaRPr lang="en-US"/>
        </a:p>
      </dgm:t>
    </dgm:pt>
    <dgm:pt modelId="{5B1259D4-477E-40AD-A24B-F09E697946F6}">
      <dgm:prSet/>
      <dgm:spPr/>
      <dgm:t>
        <a:bodyPr/>
        <a:lstStyle/>
        <a:p>
          <a:r>
            <a:rPr lang="en-US" dirty="0"/>
            <a:t>Field Operations Advisor</a:t>
          </a:r>
        </a:p>
      </dgm:t>
    </dgm:pt>
    <dgm:pt modelId="{75BBB3F7-79FB-479C-BC3F-C6421668B835}" type="parTrans" cxnId="{E6286996-1BFB-4E27-9680-695A5B7ABB58}">
      <dgm:prSet/>
      <dgm:spPr/>
      <dgm:t>
        <a:bodyPr/>
        <a:lstStyle/>
        <a:p>
          <a:endParaRPr lang="en-US"/>
        </a:p>
      </dgm:t>
    </dgm:pt>
    <dgm:pt modelId="{3E078DA5-67BF-45F0-93CC-46FD22CECB4D}" type="sibTrans" cxnId="{E6286996-1BFB-4E27-9680-695A5B7ABB58}">
      <dgm:prSet/>
      <dgm:spPr/>
      <dgm:t>
        <a:bodyPr/>
        <a:lstStyle/>
        <a:p>
          <a:endParaRPr lang="en-US"/>
        </a:p>
      </dgm:t>
    </dgm:pt>
    <dgm:pt modelId="{5CEB33F2-D5E8-40B0-9290-94094FBC9344}" type="pres">
      <dgm:prSet presAssocID="{9904B43B-F2B9-439F-8BA7-3529BCA5DC94}" presName="mainComposite" presStyleCnt="0">
        <dgm:presLayoutVars>
          <dgm:chPref val="1"/>
          <dgm:dir/>
          <dgm:animOne val="branch"/>
          <dgm:animLvl val="lvl"/>
          <dgm:resizeHandles val="exact"/>
        </dgm:presLayoutVars>
      </dgm:prSet>
      <dgm:spPr/>
    </dgm:pt>
    <dgm:pt modelId="{BD7EC2D3-41FF-4182-BD0A-415844378361}" type="pres">
      <dgm:prSet presAssocID="{9904B43B-F2B9-439F-8BA7-3529BCA5DC94}" presName="hierFlow" presStyleCnt="0"/>
      <dgm:spPr/>
    </dgm:pt>
    <dgm:pt modelId="{7660C2F9-87AD-4BD7-A750-A2186E4B72D8}" type="pres">
      <dgm:prSet presAssocID="{9904B43B-F2B9-439F-8BA7-3529BCA5DC94}" presName="hierChild1" presStyleCnt="0">
        <dgm:presLayoutVars>
          <dgm:chPref val="1"/>
          <dgm:animOne val="branch"/>
          <dgm:animLvl val="lvl"/>
        </dgm:presLayoutVars>
      </dgm:prSet>
      <dgm:spPr/>
    </dgm:pt>
    <dgm:pt modelId="{687C931E-EC83-485D-97D7-0D7DD61E31EE}" type="pres">
      <dgm:prSet presAssocID="{1653766A-AA15-4B2C-9923-87124BF750DC}" presName="Name14" presStyleCnt="0"/>
      <dgm:spPr/>
    </dgm:pt>
    <dgm:pt modelId="{3532CEB9-3B7C-431A-B139-5436C30BFAE4}" type="pres">
      <dgm:prSet presAssocID="{1653766A-AA15-4B2C-9923-87124BF750DC}" presName="level1Shape" presStyleLbl="node0" presStyleIdx="0" presStyleCnt="1" custLinFactNeighborY="72307">
        <dgm:presLayoutVars>
          <dgm:chPref val="3"/>
        </dgm:presLayoutVars>
      </dgm:prSet>
      <dgm:spPr/>
    </dgm:pt>
    <dgm:pt modelId="{D9DEDB07-636E-4889-ADAC-443D6C305C64}" type="pres">
      <dgm:prSet presAssocID="{1653766A-AA15-4B2C-9923-87124BF750DC}" presName="hierChild2" presStyleCnt="0"/>
      <dgm:spPr/>
    </dgm:pt>
    <dgm:pt modelId="{37543168-B37F-4D81-85A4-4C28C916C63E}" type="pres">
      <dgm:prSet presAssocID="{FCB68FE7-1B2E-44AF-B4CA-ED66B9A1B1A0}" presName="Name19" presStyleLbl="parChTrans1D2" presStyleIdx="0" presStyleCnt="2"/>
      <dgm:spPr/>
    </dgm:pt>
    <dgm:pt modelId="{EC8F6A6E-BE03-4517-9078-7E31B8EDCEA3}" type="pres">
      <dgm:prSet presAssocID="{CAA8E2BA-3205-4607-BD51-6AED3B2DA7A3}" presName="Name21" presStyleCnt="0"/>
      <dgm:spPr/>
    </dgm:pt>
    <dgm:pt modelId="{13A0729F-F76E-4498-BB68-409A2724A1EF}" type="pres">
      <dgm:prSet presAssocID="{CAA8E2BA-3205-4607-BD51-6AED3B2DA7A3}" presName="level2Shape" presStyleLbl="node2" presStyleIdx="0" presStyleCnt="2" custLinFactNeighborY="90659"/>
      <dgm:spPr/>
    </dgm:pt>
    <dgm:pt modelId="{E88E61F7-1EE1-44E2-A050-B71F9C5309E7}" type="pres">
      <dgm:prSet presAssocID="{CAA8E2BA-3205-4607-BD51-6AED3B2DA7A3}" presName="hierChild3" presStyleCnt="0"/>
      <dgm:spPr/>
    </dgm:pt>
    <dgm:pt modelId="{B8FE37EF-3658-48E4-A4B4-864F3F1AE1B1}" type="pres">
      <dgm:prSet presAssocID="{A72BE4A9-082B-4107-9DED-468D5DA5E005}" presName="Name19" presStyleLbl="parChTrans1D3" presStyleIdx="0" presStyleCnt="6"/>
      <dgm:spPr/>
    </dgm:pt>
    <dgm:pt modelId="{10C42CD0-4446-4143-957D-C65AA0E12159}" type="pres">
      <dgm:prSet presAssocID="{F65125C2-F3A4-4554-93CB-27C2D6599D2C}" presName="Name21" presStyleCnt="0"/>
      <dgm:spPr/>
    </dgm:pt>
    <dgm:pt modelId="{5F688F25-3875-4C4C-B0EA-473186A27BB4}" type="pres">
      <dgm:prSet presAssocID="{F65125C2-F3A4-4554-93CB-27C2D6599D2C}" presName="level2Shape" presStyleLbl="node3" presStyleIdx="0" presStyleCnt="6" custLinFactY="15798" custLinFactNeighborY="100000"/>
      <dgm:spPr/>
    </dgm:pt>
    <dgm:pt modelId="{5AEFE492-2553-4D8A-86AF-1D582F6FAA01}" type="pres">
      <dgm:prSet presAssocID="{F65125C2-F3A4-4554-93CB-27C2D6599D2C}" presName="hierChild3" presStyleCnt="0"/>
      <dgm:spPr/>
    </dgm:pt>
    <dgm:pt modelId="{D60BEF74-EE08-44D1-826C-422AC31A22E8}" type="pres">
      <dgm:prSet presAssocID="{DC5AF475-5B8C-4970-9107-7D09AD195B46}" presName="Name19" presStyleLbl="parChTrans1D3" presStyleIdx="1" presStyleCnt="6"/>
      <dgm:spPr/>
    </dgm:pt>
    <dgm:pt modelId="{7686E618-F610-42AA-A73F-0F3673D413A9}" type="pres">
      <dgm:prSet presAssocID="{6FBC0F99-F3F6-4426-B3C0-F7F8C8A98624}" presName="Name21" presStyleCnt="0"/>
      <dgm:spPr/>
    </dgm:pt>
    <dgm:pt modelId="{4B324745-F102-4365-995C-BE4535DBF611}" type="pres">
      <dgm:prSet presAssocID="{6FBC0F99-F3F6-4426-B3C0-F7F8C8A98624}" presName="level2Shape" presStyleLbl="node3" presStyleIdx="1" presStyleCnt="6" custLinFactY="15798" custLinFactNeighborY="100000"/>
      <dgm:spPr/>
    </dgm:pt>
    <dgm:pt modelId="{15AB6114-1498-40F2-93FF-EF1844870C04}" type="pres">
      <dgm:prSet presAssocID="{6FBC0F99-F3F6-4426-B3C0-F7F8C8A98624}" presName="hierChild3" presStyleCnt="0"/>
      <dgm:spPr/>
    </dgm:pt>
    <dgm:pt modelId="{8BA8B86B-93FF-4F51-B31F-845004F9FF06}" type="pres">
      <dgm:prSet presAssocID="{C2ADCC3D-EFD5-4512-83FA-BF2D654FA66F}" presName="Name19" presStyleLbl="parChTrans1D3" presStyleIdx="2" presStyleCnt="6"/>
      <dgm:spPr/>
    </dgm:pt>
    <dgm:pt modelId="{EBA8BFEF-0D36-468E-98E9-A22D552C9658}" type="pres">
      <dgm:prSet presAssocID="{62A2DED0-16F9-4F98-89C3-1B01EEA550AA}" presName="Name21" presStyleCnt="0"/>
      <dgm:spPr/>
    </dgm:pt>
    <dgm:pt modelId="{EDC119FB-8F89-467B-A130-57AA1A496F92}" type="pres">
      <dgm:prSet presAssocID="{62A2DED0-16F9-4F98-89C3-1B01EEA550AA}" presName="level2Shape" presStyleLbl="node3" presStyleIdx="2" presStyleCnt="6" custLinFactY="15798" custLinFactNeighborY="100000"/>
      <dgm:spPr/>
    </dgm:pt>
    <dgm:pt modelId="{4CDCA74F-2E9F-45DA-8319-5A6DA73B931E}" type="pres">
      <dgm:prSet presAssocID="{62A2DED0-16F9-4F98-89C3-1B01EEA550AA}" presName="hierChild3" presStyleCnt="0"/>
      <dgm:spPr/>
    </dgm:pt>
    <dgm:pt modelId="{A256A44A-111E-4116-B006-4456AC281115}" type="pres">
      <dgm:prSet presAssocID="{1BB715A5-BF72-4399-9D7C-546183F90E80}" presName="Name19" presStyleLbl="parChTrans1D2" presStyleIdx="1" presStyleCnt="2"/>
      <dgm:spPr/>
    </dgm:pt>
    <dgm:pt modelId="{921F056C-98F8-48F3-BDA3-6D8A2B030150}" type="pres">
      <dgm:prSet presAssocID="{72CA0AD7-E2B7-44E1-B807-0486B3976006}" presName="Name21" presStyleCnt="0"/>
      <dgm:spPr/>
    </dgm:pt>
    <dgm:pt modelId="{A6454679-25AD-4FC6-AC22-E941449A84B0}" type="pres">
      <dgm:prSet presAssocID="{72CA0AD7-E2B7-44E1-B807-0486B3976006}" presName="level2Shape" presStyleLbl="node2" presStyleIdx="1" presStyleCnt="2" custLinFactNeighborY="90659"/>
      <dgm:spPr/>
    </dgm:pt>
    <dgm:pt modelId="{E9DA1AA0-AEF8-44D6-9744-22758CF058C1}" type="pres">
      <dgm:prSet presAssocID="{72CA0AD7-E2B7-44E1-B807-0486B3976006}" presName="hierChild3" presStyleCnt="0"/>
      <dgm:spPr/>
    </dgm:pt>
    <dgm:pt modelId="{666BA791-9A57-4804-9577-0B264F89D697}" type="pres">
      <dgm:prSet presAssocID="{E5BA751C-AD0D-4227-938F-E936C321CB52}" presName="Name19" presStyleLbl="parChTrans1D3" presStyleIdx="3" presStyleCnt="6"/>
      <dgm:spPr/>
    </dgm:pt>
    <dgm:pt modelId="{77455469-82A9-4F87-AE77-438E2339FE72}" type="pres">
      <dgm:prSet presAssocID="{FBADB207-E86A-4FD1-97BA-8DC46026B80D}" presName="Name21" presStyleCnt="0"/>
      <dgm:spPr/>
    </dgm:pt>
    <dgm:pt modelId="{2EE40B36-4447-47E6-B60A-AE899D710341}" type="pres">
      <dgm:prSet presAssocID="{FBADB207-E86A-4FD1-97BA-8DC46026B80D}" presName="level2Shape" presStyleLbl="node3" presStyleIdx="3" presStyleCnt="6" custLinFactY="15798" custLinFactNeighborY="100000"/>
      <dgm:spPr/>
    </dgm:pt>
    <dgm:pt modelId="{ADBC0A65-6254-40B4-A202-35FC6A1ED510}" type="pres">
      <dgm:prSet presAssocID="{FBADB207-E86A-4FD1-97BA-8DC46026B80D}" presName="hierChild3" presStyleCnt="0"/>
      <dgm:spPr/>
    </dgm:pt>
    <dgm:pt modelId="{DC443302-34C7-40FC-B91C-5915966A7FA7}" type="pres">
      <dgm:prSet presAssocID="{75BBB3F7-79FB-479C-BC3F-C6421668B835}" presName="Name19" presStyleLbl="parChTrans1D3" presStyleIdx="4" presStyleCnt="6"/>
      <dgm:spPr/>
    </dgm:pt>
    <dgm:pt modelId="{78C81AF0-3B5A-4CFB-A237-091AE8EDEB37}" type="pres">
      <dgm:prSet presAssocID="{5B1259D4-477E-40AD-A24B-F09E697946F6}" presName="Name21" presStyleCnt="0"/>
      <dgm:spPr/>
    </dgm:pt>
    <dgm:pt modelId="{54AC4458-4B7A-45A5-8F48-EA4720C352FA}" type="pres">
      <dgm:prSet presAssocID="{5B1259D4-477E-40AD-A24B-F09E697946F6}" presName="level2Shape" presStyleLbl="node3" presStyleIdx="4" presStyleCnt="6" custLinFactY="15798" custLinFactNeighborY="100000"/>
      <dgm:spPr/>
    </dgm:pt>
    <dgm:pt modelId="{5B857670-A254-42BA-8674-DCE05DD97299}" type="pres">
      <dgm:prSet presAssocID="{5B1259D4-477E-40AD-A24B-F09E697946F6}" presName="hierChild3" presStyleCnt="0"/>
      <dgm:spPr/>
    </dgm:pt>
    <dgm:pt modelId="{E21FD679-39AC-4A6E-811B-3EF035206E68}" type="pres">
      <dgm:prSet presAssocID="{6A1AB0BE-57E6-4C22-898D-9AB7A9D43204}" presName="Name19" presStyleLbl="parChTrans1D3" presStyleIdx="5" presStyleCnt="6"/>
      <dgm:spPr/>
    </dgm:pt>
    <dgm:pt modelId="{24B623EC-9F3F-48F5-98CF-F937BE764519}" type="pres">
      <dgm:prSet presAssocID="{61E582F2-E495-496B-9F93-CF63C23E4782}" presName="Name21" presStyleCnt="0"/>
      <dgm:spPr/>
    </dgm:pt>
    <dgm:pt modelId="{82559234-681D-4F8C-86EC-BFE6977E66ED}" type="pres">
      <dgm:prSet presAssocID="{61E582F2-E495-496B-9F93-CF63C23E4782}" presName="level2Shape" presStyleLbl="node3" presStyleIdx="5" presStyleCnt="6" custLinFactY="15798" custLinFactNeighborY="100000"/>
      <dgm:spPr/>
    </dgm:pt>
    <dgm:pt modelId="{C2D820E2-9C86-47F5-B6D8-B2F7B27F456E}" type="pres">
      <dgm:prSet presAssocID="{61E582F2-E495-496B-9F93-CF63C23E4782}" presName="hierChild3" presStyleCnt="0"/>
      <dgm:spPr/>
    </dgm:pt>
    <dgm:pt modelId="{9E771F6E-7BDB-4FCE-A9DC-554E54221DF3}" type="pres">
      <dgm:prSet presAssocID="{9904B43B-F2B9-439F-8BA7-3529BCA5DC94}" presName="bgShapesFlow" presStyleCnt="0"/>
      <dgm:spPr/>
    </dgm:pt>
  </dgm:ptLst>
  <dgm:cxnLst>
    <dgm:cxn modelId="{B38FBC05-1890-49A3-8EA7-DDAC22C298D7}" type="presOf" srcId="{6A1AB0BE-57E6-4C22-898D-9AB7A9D43204}" destId="{E21FD679-39AC-4A6E-811B-3EF035206E68}" srcOrd="0" destOrd="0" presId="urn:microsoft.com/office/officeart/2005/8/layout/hierarchy6"/>
    <dgm:cxn modelId="{CF30690D-478C-4243-9683-AA5E10B3D1E1}" srcId="{1653766A-AA15-4B2C-9923-87124BF750DC}" destId="{CAA8E2BA-3205-4607-BD51-6AED3B2DA7A3}" srcOrd="0" destOrd="0" parTransId="{FCB68FE7-1B2E-44AF-B4CA-ED66B9A1B1A0}" sibTransId="{7B8C7230-C9CC-4E7E-8F15-896CCC4C2C3C}"/>
    <dgm:cxn modelId="{20B92311-B27A-4C2E-8461-0E97F1DA2A92}" type="presOf" srcId="{6FBC0F99-F3F6-4426-B3C0-F7F8C8A98624}" destId="{4B324745-F102-4365-995C-BE4535DBF611}" srcOrd="0" destOrd="0" presId="urn:microsoft.com/office/officeart/2005/8/layout/hierarchy6"/>
    <dgm:cxn modelId="{B6308813-355C-426D-9CD1-2C295D1EE409}" type="presOf" srcId="{5B1259D4-477E-40AD-A24B-F09E697946F6}" destId="{54AC4458-4B7A-45A5-8F48-EA4720C352FA}" srcOrd="0" destOrd="0" presId="urn:microsoft.com/office/officeart/2005/8/layout/hierarchy6"/>
    <dgm:cxn modelId="{1C26D413-BE11-41F1-AC2A-846E8D433810}" type="presOf" srcId="{FBADB207-E86A-4FD1-97BA-8DC46026B80D}" destId="{2EE40B36-4447-47E6-B60A-AE899D710341}" srcOrd="0" destOrd="0" presId="urn:microsoft.com/office/officeart/2005/8/layout/hierarchy6"/>
    <dgm:cxn modelId="{AFC6D81C-BF9F-40DE-A6D8-B7C6588A3894}" type="presOf" srcId="{E5BA751C-AD0D-4227-938F-E936C321CB52}" destId="{666BA791-9A57-4804-9577-0B264F89D697}" srcOrd="0" destOrd="0" presId="urn:microsoft.com/office/officeart/2005/8/layout/hierarchy6"/>
    <dgm:cxn modelId="{48631E3C-B387-4684-9982-01A992B8EB69}" type="presOf" srcId="{62A2DED0-16F9-4F98-89C3-1B01EEA550AA}" destId="{EDC119FB-8F89-467B-A130-57AA1A496F92}" srcOrd="0" destOrd="0" presId="urn:microsoft.com/office/officeart/2005/8/layout/hierarchy6"/>
    <dgm:cxn modelId="{6B62165C-6139-45B5-99F6-580C63A722A8}" type="presOf" srcId="{DC5AF475-5B8C-4970-9107-7D09AD195B46}" destId="{D60BEF74-EE08-44D1-826C-422AC31A22E8}" srcOrd="0" destOrd="0" presId="urn:microsoft.com/office/officeart/2005/8/layout/hierarchy6"/>
    <dgm:cxn modelId="{4FDB7C66-74C0-4717-B1EC-7464906BBF5F}" type="presOf" srcId="{C2ADCC3D-EFD5-4512-83FA-BF2D654FA66F}" destId="{8BA8B86B-93FF-4F51-B31F-845004F9FF06}" srcOrd="0" destOrd="0" presId="urn:microsoft.com/office/officeart/2005/8/layout/hierarchy6"/>
    <dgm:cxn modelId="{042AFB4E-26EC-45C7-8616-2D4730A059DB}" type="presOf" srcId="{61E582F2-E495-496B-9F93-CF63C23E4782}" destId="{82559234-681D-4F8C-86EC-BFE6977E66ED}" srcOrd="0" destOrd="0" presId="urn:microsoft.com/office/officeart/2005/8/layout/hierarchy6"/>
    <dgm:cxn modelId="{C438FC7D-68AA-4321-9B8B-8B34A3FEA716}" type="presOf" srcId="{72CA0AD7-E2B7-44E1-B807-0486B3976006}" destId="{A6454679-25AD-4FC6-AC22-E941449A84B0}" srcOrd="0" destOrd="0" presId="urn:microsoft.com/office/officeart/2005/8/layout/hierarchy6"/>
    <dgm:cxn modelId="{E6286996-1BFB-4E27-9680-695A5B7ABB58}" srcId="{72CA0AD7-E2B7-44E1-B807-0486B3976006}" destId="{5B1259D4-477E-40AD-A24B-F09E697946F6}" srcOrd="1" destOrd="0" parTransId="{75BBB3F7-79FB-479C-BC3F-C6421668B835}" sibTransId="{3E078DA5-67BF-45F0-93CC-46FD22CECB4D}"/>
    <dgm:cxn modelId="{AEC39C9B-67A8-4D2B-BC32-7F2AC0AA366A}" type="presOf" srcId="{1653766A-AA15-4B2C-9923-87124BF750DC}" destId="{3532CEB9-3B7C-431A-B139-5436C30BFAE4}" srcOrd="0" destOrd="0" presId="urn:microsoft.com/office/officeart/2005/8/layout/hierarchy6"/>
    <dgm:cxn modelId="{779CE5AF-A19F-4724-8CE2-C68A371908C6}" type="presOf" srcId="{A72BE4A9-082B-4107-9DED-468D5DA5E005}" destId="{B8FE37EF-3658-48E4-A4B4-864F3F1AE1B1}" srcOrd="0" destOrd="0" presId="urn:microsoft.com/office/officeart/2005/8/layout/hierarchy6"/>
    <dgm:cxn modelId="{42E02DB1-7D51-444C-89BA-281D8862411B}" srcId="{1653766A-AA15-4B2C-9923-87124BF750DC}" destId="{72CA0AD7-E2B7-44E1-B807-0486B3976006}" srcOrd="1" destOrd="0" parTransId="{1BB715A5-BF72-4399-9D7C-546183F90E80}" sibTransId="{8F85A994-E316-412F-8A86-7D00B36935EF}"/>
    <dgm:cxn modelId="{667279B9-3D1E-4324-BC92-4FF90B369815}" type="presOf" srcId="{F65125C2-F3A4-4554-93CB-27C2D6599D2C}" destId="{5F688F25-3875-4C4C-B0EA-473186A27BB4}" srcOrd="0" destOrd="0" presId="urn:microsoft.com/office/officeart/2005/8/layout/hierarchy6"/>
    <dgm:cxn modelId="{A8177ABB-9632-42D7-86CB-4F528FFF2085}" srcId="{72CA0AD7-E2B7-44E1-B807-0486B3976006}" destId="{61E582F2-E495-496B-9F93-CF63C23E4782}" srcOrd="2" destOrd="0" parTransId="{6A1AB0BE-57E6-4C22-898D-9AB7A9D43204}" sibTransId="{0F141755-9A61-4DF8-A37E-8DF8E8AD7B32}"/>
    <dgm:cxn modelId="{928204C3-28E4-412A-915A-85EB66BBA21E}" type="presOf" srcId="{FCB68FE7-1B2E-44AF-B4CA-ED66B9A1B1A0}" destId="{37543168-B37F-4D81-85A4-4C28C916C63E}" srcOrd="0" destOrd="0" presId="urn:microsoft.com/office/officeart/2005/8/layout/hierarchy6"/>
    <dgm:cxn modelId="{40427EC6-097D-4C38-A1EF-4BB711152F8A}" type="presOf" srcId="{9904B43B-F2B9-439F-8BA7-3529BCA5DC94}" destId="{5CEB33F2-D5E8-40B0-9290-94094FBC9344}" srcOrd="0" destOrd="0" presId="urn:microsoft.com/office/officeart/2005/8/layout/hierarchy6"/>
    <dgm:cxn modelId="{FBFF38C8-51EC-482E-9847-1AB513F8CB6A}" srcId="{9904B43B-F2B9-439F-8BA7-3529BCA5DC94}" destId="{1653766A-AA15-4B2C-9923-87124BF750DC}" srcOrd="0" destOrd="0" parTransId="{D154E76B-1519-4883-84D8-D661B1C3B410}" sibTransId="{586D080F-14E5-4E56-A4A1-CACCAD098713}"/>
    <dgm:cxn modelId="{E0B0F8CA-0264-4966-AF1A-BA4D2106FDD1}" type="presOf" srcId="{75BBB3F7-79FB-479C-BC3F-C6421668B835}" destId="{DC443302-34C7-40FC-B91C-5915966A7FA7}" srcOrd="0" destOrd="0" presId="urn:microsoft.com/office/officeart/2005/8/layout/hierarchy6"/>
    <dgm:cxn modelId="{EA987ACF-4F91-4B62-908F-19DFDB03BC9A}" srcId="{CAA8E2BA-3205-4607-BD51-6AED3B2DA7A3}" destId="{F65125C2-F3A4-4554-93CB-27C2D6599D2C}" srcOrd="0" destOrd="0" parTransId="{A72BE4A9-082B-4107-9DED-468D5DA5E005}" sibTransId="{A2D52522-E045-44D4-A7E3-EE0F644A9377}"/>
    <dgm:cxn modelId="{FEE231DC-2F7E-4DAA-9830-A34070A02D53}" srcId="{72CA0AD7-E2B7-44E1-B807-0486B3976006}" destId="{FBADB207-E86A-4FD1-97BA-8DC46026B80D}" srcOrd="0" destOrd="0" parTransId="{E5BA751C-AD0D-4227-938F-E936C321CB52}" sibTransId="{3C5F02CE-99E2-4B17-BAE1-C0EBFD2A331B}"/>
    <dgm:cxn modelId="{DC2308E6-D4AA-4EF0-8000-81A7CBCDE8BB}" type="presOf" srcId="{1BB715A5-BF72-4399-9D7C-546183F90E80}" destId="{A256A44A-111E-4116-B006-4456AC281115}" srcOrd="0" destOrd="0" presId="urn:microsoft.com/office/officeart/2005/8/layout/hierarchy6"/>
    <dgm:cxn modelId="{6F02BFF2-34D3-4FBF-A303-73B4957C84E2}" srcId="{CAA8E2BA-3205-4607-BD51-6AED3B2DA7A3}" destId="{62A2DED0-16F9-4F98-89C3-1B01EEA550AA}" srcOrd="2" destOrd="0" parTransId="{C2ADCC3D-EFD5-4512-83FA-BF2D654FA66F}" sibTransId="{803EA063-D312-4A5C-8287-FE636C9DBD10}"/>
    <dgm:cxn modelId="{E0CABAF7-6DCE-41A4-B09A-D6639BB1F481}" srcId="{CAA8E2BA-3205-4607-BD51-6AED3B2DA7A3}" destId="{6FBC0F99-F3F6-4426-B3C0-F7F8C8A98624}" srcOrd="1" destOrd="0" parTransId="{DC5AF475-5B8C-4970-9107-7D09AD195B46}" sibTransId="{FAC9CF97-558A-4816-8EA1-157B6CD9B023}"/>
    <dgm:cxn modelId="{547EABF9-5FF7-4E5C-BAAB-675C364F7CCF}" type="presOf" srcId="{CAA8E2BA-3205-4607-BD51-6AED3B2DA7A3}" destId="{13A0729F-F76E-4498-BB68-409A2724A1EF}" srcOrd="0" destOrd="0" presId="urn:microsoft.com/office/officeart/2005/8/layout/hierarchy6"/>
    <dgm:cxn modelId="{88C136B2-AA05-4CD9-AF34-D3315080C933}" type="presParOf" srcId="{5CEB33F2-D5E8-40B0-9290-94094FBC9344}" destId="{BD7EC2D3-41FF-4182-BD0A-415844378361}" srcOrd="0" destOrd="0" presId="urn:microsoft.com/office/officeart/2005/8/layout/hierarchy6"/>
    <dgm:cxn modelId="{62E51094-B085-4D16-8F24-E0D96434E0BD}" type="presParOf" srcId="{BD7EC2D3-41FF-4182-BD0A-415844378361}" destId="{7660C2F9-87AD-4BD7-A750-A2186E4B72D8}" srcOrd="0" destOrd="0" presId="urn:microsoft.com/office/officeart/2005/8/layout/hierarchy6"/>
    <dgm:cxn modelId="{B35F76C6-CDBD-4E22-8B7E-3EDA8C0C40D9}" type="presParOf" srcId="{7660C2F9-87AD-4BD7-A750-A2186E4B72D8}" destId="{687C931E-EC83-485D-97D7-0D7DD61E31EE}" srcOrd="0" destOrd="0" presId="urn:microsoft.com/office/officeart/2005/8/layout/hierarchy6"/>
    <dgm:cxn modelId="{EE398CEB-1922-4A48-9939-37984DA4BED3}" type="presParOf" srcId="{687C931E-EC83-485D-97D7-0D7DD61E31EE}" destId="{3532CEB9-3B7C-431A-B139-5436C30BFAE4}" srcOrd="0" destOrd="0" presId="urn:microsoft.com/office/officeart/2005/8/layout/hierarchy6"/>
    <dgm:cxn modelId="{A3E5FAD7-55CF-4B69-AAB4-E0169858D9AD}" type="presParOf" srcId="{687C931E-EC83-485D-97D7-0D7DD61E31EE}" destId="{D9DEDB07-636E-4889-ADAC-443D6C305C64}" srcOrd="1" destOrd="0" presId="urn:microsoft.com/office/officeart/2005/8/layout/hierarchy6"/>
    <dgm:cxn modelId="{4183B22E-9A60-487B-A4AB-211E9C4CFFFF}" type="presParOf" srcId="{D9DEDB07-636E-4889-ADAC-443D6C305C64}" destId="{37543168-B37F-4D81-85A4-4C28C916C63E}" srcOrd="0" destOrd="0" presId="urn:microsoft.com/office/officeart/2005/8/layout/hierarchy6"/>
    <dgm:cxn modelId="{24CF73B5-4E79-45A7-B51A-928036F90432}" type="presParOf" srcId="{D9DEDB07-636E-4889-ADAC-443D6C305C64}" destId="{EC8F6A6E-BE03-4517-9078-7E31B8EDCEA3}" srcOrd="1" destOrd="0" presId="urn:microsoft.com/office/officeart/2005/8/layout/hierarchy6"/>
    <dgm:cxn modelId="{A39170CC-51EF-429D-8A9B-9BBAF0106BC9}" type="presParOf" srcId="{EC8F6A6E-BE03-4517-9078-7E31B8EDCEA3}" destId="{13A0729F-F76E-4498-BB68-409A2724A1EF}" srcOrd="0" destOrd="0" presId="urn:microsoft.com/office/officeart/2005/8/layout/hierarchy6"/>
    <dgm:cxn modelId="{2BD8C2F6-17E0-43A3-B4B1-3D504ED95C5A}" type="presParOf" srcId="{EC8F6A6E-BE03-4517-9078-7E31B8EDCEA3}" destId="{E88E61F7-1EE1-44E2-A050-B71F9C5309E7}" srcOrd="1" destOrd="0" presId="urn:microsoft.com/office/officeart/2005/8/layout/hierarchy6"/>
    <dgm:cxn modelId="{0E75B933-BBDC-4D9B-9C17-C01C6331DD62}" type="presParOf" srcId="{E88E61F7-1EE1-44E2-A050-B71F9C5309E7}" destId="{B8FE37EF-3658-48E4-A4B4-864F3F1AE1B1}" srcOrd="0" destOrd="0" presId="urn:microsoft.com/office/officeart/2005/8/layout/hierarchy6"/>
    <dgm:cxn modelId="{BA1E3407-310B-4F13-8EAC-CDADDD36B014}" type="presParOf" srcId="{E88E61F7-1EE1-44E2-A050-B71F9C5309E7}" destId="{10C42CD0-4446-4143-957D-C65AA0E12159}" srcOrd="1" destOrd="0" presId="urn:microsoft.com/office/officeart/2005/8/layout/hierarchy6"/>
    <dgm:cxn modelId="{4BD90900-95E0-436E-90EB-1CE1B645B1A7}" type="presParOf" srcId="{10C42CD0-4446-4143-957D-C65AA0E12159}" destId="{5F688F25-3875-4C4C-B0EA-473186A27BB4}" srcOrd="0" destOrd="0" presId="urn:microsoft.com/office/officeart/2005/8/layout/hierarchy6"/>
    <dgm:cxn modelId="{2B4AB5CD-E1EE-44A0-B827-6CD32F3BCF03}" type="presParOf" srcId="{10C42CD0-4446-4143-957D-C65AA0E12159}" destId="{5AEFE492-2553-4D8A-86AF-1D582F6FAA01}" srcOrd="1" destOrd="0" presId="urn:microsoft.com/office/officeart/2005/8/layout/hierarchy6"/>
    <dgm:cxn modelId="{DAA35274-106E-437A-BE98-C5349790C1EE}" type="presParOf" srcId="{E88E61F7-1EE1-44E2-A050-B71F9C5309E7}" destId="{D60BEF74-EE08-44D1-826C-422AC31A22E8}" srcOrd="2" destOrd="0" presId="urn:microsoft.com/office/officeart/2005/8/layout/hierarchy6"/>
    <dgm:cxn modelId="{2F4B7C41-0766-4AF4-A744-81DC56EFD769}" type="presParOf" srcId="{E88E61F7-1EE1-44E2-A050-B71F9C5309E7}" destId="{7686E618-F610-42AA-A73F-0F3673D413A9}" srcOrd="3" destOrd="0" presId="urn:microsoft.com/office/officeart/2005/8/layout/hierarchy6"/>
    <dgm:cxn modelId="{4563A4D6-4AD8-4376-BC81-57B93AD81334}" type="presParOf" srcId="{7686E618-F610-42AA-A73F-0F3673D413A9}" destId="{4B324745-F102-4365-995C-BE4535DBF611}" srcOrd="0" destOrd="0" presId="urn:microsoft.com/office/officeart/2005/8/layout/hierarchy6"/>
    <dgm:cxn modelId="{247579E1-FFC5-41EA-A435-3273CDED1006}" type="presParOf" srcId="{7686E618-F610-42AA-A73F-0F3673D413A9}" destId="{15AB6114-1498-40F2-93FF-EF1844870C04}" srcOrd="1" destOrd="0" presId="urn:microsoft.com/office/officeart/2005/8/layout/hierarchy6"/>
    <dgm:cxn modelId="{AE87205C-314C-4B9D-B85C-F6F5CC645942}" type="presParOf" srcId="{E88E61F7-1EE1-44E2-A050-B71F9C5309E7}" destId="{8BA8B86B-93FF-4F51-B31F-845004F9FF06}" srcOrd="4" destOrd="0" presId="urn:microsoft.com/office/officeart/2005/8/layout/hierarchy6"/>
    <dgm:cxn modelId="{EFA80AEF-7E83-4D31-9A61-46ADD8DF2131}" type="presParOf" srcId="{E88E61F7-1EE1-44E2-A050-B71F9C5309E7}" destId="{EBA8BFEF-0D36-468E-98E9-A22D552C9658}" srcOrd="5" destOrd="0" presId="urn:microsoft.com/office/officeart/2005/8/layout/hierarchy6"/>
    <dgm:cxn modelId="{D3EB74C7-33D8-4C7E-BBF2-67AB57B7ADB6}" type="presParOf" srcId="{EBA8BFEF-0D36-468E-98E9-A22D552C9658}" destId="{EDC119FB-8F89-467B-A130-57AA1A496F92}" srcOrd="0" destOrd="0" presId="urn:microsoft.com/office/officeart/2005/8/layout/hierarchy6"/>
    <dgm:cxn modelId="{D45029F0-67AA-4FC9-80CD-4BD53EBE7457}" type="presParOf" srcId="{EBA8BFEF-0D36-468E-98E9-A22D552C9658}" destId="{4CDCA74F-2E9F-45DA-8319-5A6DA73B931E}" srcOrd="1" destOrd="0" presId="urn:microsoft.com/office/officeart/2005/8/layout/hierarchy6"/>
    <dgm:cxn modelId="{60D7674B-5296-4E45-BD6A-A5A39216EA86}" type="presParOf" srcId="{D9DEDB07-636E-4889-ADAC-443D6C305C64}" destId="{A256A44A-111E-4116-B006-4456AC281115}" srcOrd="2" destOrd="0" presId="urn:microsoft.com/office/officeart/2005/8/layout/hierarchy6"/>
    <dgm:cxn modelId="{FD50FABE-D768-4108-B5AA-FA4BC39CA964}" type="presParOf" srcId="{D9DEDB07-636E-4889-ADAC-443D6C305C64}" destId="{921F056C-98F8-48F3-BDA3-6D8A2B030150}" srcOrd="3" destOrd="0" presId="urn:microsoft.com/office/officeart/2005/8/layout/hierarchy6"/>
    <dgm:cxn modelId="{09957AB5-F5FC-4DB3-A0AC-4C77330D32D8}" type="presParOf" srcId="{921F056C-98F8-48F3-BDA3-6D8A2B030150}" destId="{A6454679-25AD-4FC6-AC22-E941449A84B0}" srcOrd="0" destOrd="0" presId="urn:microsoft.com/office/officeart/2005/8/layout/hierarchy6"/>
    <dgm:cxn modelId="{F19A7F7C-FAF9-4786-99C1-016E90FB19D9}" type="presParOf" srcId="{921F056C-98F8-48F3-BDA3-6D8A2B030150}" destId="{E9DA1AA0-AEF8-44D6-9744-22758CF058C1}" srcOrd="1" destOrd="0" presId="urn:microsoft.com/office/officeart/2005/8/layout/hierarchy6"/>
    <dgm:cxn modelId="{A28F5B06-7555-4C39-81A0-C8D019AE04E6}" type="presParOf" srcId="{E9DA1AA0-AEF8-44D6-9744-22758CF058C1}" destId="{666BA791-9A57-4804-9577-0B264F89D697}" srcOrd="0" destOrd="0" presId="urn:microsoft.com/office/officeart/2005/8/layout/hierarchy6"/>
    <dgm:cxn modelId="{C98652ED-E85F-44D7-8E75-07673D06F262}" type="presParOf" srcId="{E9DA1AA0-AEF8-44D6-9744-22758CF058C1}" destId="{77455469-82A9-4F87-AE77-438E2339FE72}" srcOrd="1" destOrd="0" presId="urn:microsoft.com/office/officeart/2005/8/layout/hierarchy6"/>
    <dgm:cxn modelId="{D1861519-48FD-4553-BDB0-0A35A16AB2C3}" type="presParOf" srcId="{77455469-82A9-4F87-AE77-438E2339FE72}" destId="{2EE40B36-4447-47E6-B60A-AE899D710341}" srcOrd="0" destOrd="0" presId="urn:microsoft.com/office/officeart/2005/8/layout/hierarchy6"/>
    <dgm:cxn modelId="{1588E361-3B09-451C-BEB5-368A235F1A51}" type="presParOf" srcId="{77455469-82A9-4F87-AE77-438E2339FE72}" destId="{ADBC0A65-6254-40B4-A202-35FC6A1ED510}" srcOrd="1" destOrd="0" presId="urn:microsoft.com/office/officeart/2005/8/layout/hierarchy6"/>
    <dgm:cxn modelId="{F2984902-5D34-44B7-B69D-46D94A8594D8}" type="presParOf" srcId="{E9DA1AA0-AEF8-44D6-9744-22758CF058C1}" destId="{DC443302-34C7-40FC-B91C-5915966A7FA7}" srcOrd="2" destOrd="0" presId="urn:microsoft.com/office/officeart/2005/8/layout/hierarchy6"/>
    <dgm:cxn modelId="{B9FFB1D1-C87A-4070-9E01-5CCF4E050536}" type="presParOf" srcId="{E9DA1AA0-AEF8-44D6-9744-22758CF058C1}" destId="{78C81AF0-3B5A-4CFB-A237-091AE8EDEB37}" srcOrd="3" destOrd="0" presId="urn:microsoft.com/office/officeart/2005/8/layout/hierarchy6"/>
    <dgm:cxn modelId="{AA3FE607-78CA-4AB2-AC08-2874E73D669E}" type="presParOf" srcId="{78C81AF0-3B5A-4CFB-A237-091AE8EDEB37}" destId="{54AC4458-4B7A-45A5-8F48-EA4720C352FA}" srcOrd="0" destOrd="0" presId="urn:microsoft.com/office/officeart/2005/8/layout/hierarchy6"/>
    <dgm:cxn modelId="{C5A6837F-E57C-4211-93E7-E3A450B357F9}" type="presParOf" srcId="{78C81AF0-3B5A-4CFB-A237-091AE8EDEB37}" destId="{5B857670-A254-42BA-8674-DCE05DD97299}" srcOrd="1" destOrd="0" presId="urn:microsoft.com/office/officeart/2005/8/layout/hierarchy6"/>
    <dgm:cxn modelId="{DA7501FB-3395-4AE7-AFD3-6180654FCC0B}" type="presParOf" srcId="{E9DA1AA0-AEF8-44D6-9744-22758CF058C1}" destId="{E21FD679-39AC-4A6E-811B-3EF035206E68}" srcOrd="4" destOrd="0" presId="urn:microsoft.com/office/officeart/2005/8/layout/hierarchy6"/>
    <dgm:cxn modelId="{96E5260F-5920-4D74-92E8-A9E7E1E4AC18}" type="presParOf" srcId="{E9DA1AA0-AEF8-44D6-9744-22758CF058C1}" destId="{24B623EC-9F3F-48F5-98CF-F937BE764519}" srcOrd="5" destOrd="0" presId="urn:microsoft.com/office/officeart/2005/8/layout/hierarchy6"/>
    <dgm:cxn modelId="{6441B9C3-AE5F-452D-97FB-72DCD43CD21C}" type="presParOf" srcId="{24B623EC-9F3F-48F5-98CF-F937BE764519}" destId="{82559234-681D-4F8C-86EC-BFE6977E66ED}" srcOrd="0" destOrd="0" presId="urn:microsoft.com/office/officeart/2005/8/layout/hierarchy6"/>
    <dgm:cxn modelId="{4375BE32-18DB-4FAE-A8A6-2A2F57D37CC1}" type="presParOf" srcId="{24B623EC-9F3F-48F5-98CF-F937BE764519}" destId="{C2D820E2-9C86-47F5-B6D8-B2F7B27F456E}" srcOrd="1" destOrd="0" presId="urn:microsoft.com/office/officeart/2005/8/layout/hierarchy6"/>
    <dgm:cxn modelId="{471152D5-DA68-4C5B-A3D6-62A79BB8D5B0}" type="presParOf" srcId="{5CEB33F2-D5E8-40B0-9290-94094FBC9344}" destId="{9E771F6E-7BDB-4FCE-A9DC-554E54221DF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EC1C4-7738-41B2-B913-EEFDB5B0EE57}" type="doc">
      <dgm:prSet loTypeId="urn:microsoft.com/office/officeart/2005/8/layout/hList7" loCatId="list" qsTypeId="urn:microsoft.com/office/officeart/2005/8/quickstyle/simple1" qsCatId="simple" csTypeId="urn:microsoft.com/office/officeart/2005/8/colors/accent1_2" csCatId="accent1" phldr="1"/>
      <dgm:spPr/>
    </dgm:pt>
    <dgm:pt modelId="{0C27D5B5-7001-492F-BD5D-B3DA1B2F39F0}">
      <dgm:prSet phldrT="[Text]" custT="1"/>
      <dgm:spPr>
        <a:solidFill>
          <a:srgbClr val="939598"/>
        </a:solidFill>
      </dgm:spPr>
      <dgm:t>
        <a:bodyPr/>
        <a:lstStyle/>
        <a:p>
          <a:r>
            <a:rPr lang="en-US" sz="1400" b="1" dirty="0">
              <a:latin typeface="Proxima Nova Alt Lt" panose="02000506030000020004" pitchFamily="50" charset="0"/>
            </a:rPr>
            <a:t>MONTH 1</a:t>
          </a:r>
        </a:p>
        <a:p>
          <a:r>
            <a:rPr lang="en-US" sz="1400" dirty="0">
              <a:solidFill>
                <a:schemeClr val="bg1"/>
              </a:solidFill>
              <a:latin typeface="Proxima Nova Alt Lt" panose="02000506030000020004" pitchFamily="50" charset="0"/>
            </a:rPr>
            <a:t>Increased price on Top 5 Sellers $.10 - $.20 generating an additional $1,200 in sales and adding 2-3% on Gross Profit</a:t>
          </a:r>
        </a:p>
        <a:p>
          <a:endParaRPr lang="en-US" sz="1200" dirty="0">
            <a:solidFill>
              <a:schemeClr val="bg1"/>
            </a:solidFill>
            <a:latin typeface="Proxima Nova Alt Lt" panose="02000506030000020004" pitchFamily="50" charset="0"/>
          </a:endParaRPr>
        </a:p>
      </dgm:t>
    </dgm:pt>
    <dgm:pt modelId="{78B011A2-D881-4AFC-9C7F-AA9BDF08F00B}" type="parTrans" cxnId="{5B414877-D898-4D70-A9B9-6ED3BBC2056A}">
      <dgm:prSet/>
      <dgm:spPr/>
      <dgm:t>
        <a:bodyPr/>
        <a:lstStyle/>
        <a:p>
          <a:endParaRPr lang="en-US"/>
        </a:p>
      </dgm:t>
    </dgm:pt>
    <dgm:pt modelId="{0E4DED0E-E31A-488E-A7C8-0B79EBE1EAA8}" type="sibTrans" cxnId="{5B414877-D898-4D70-A9B9-6ED3BBC2056A}">
      <dgm:prSet/>
      <dgm:spPr/>
      <dgm:t>
        <a:bodyPr/>
        <a:lstStyle/>
        <a:p>
          <a:endParaRPr lang="en-US"/>
        </a:p>
      </dgm:t>
    </dgm:pt>
    <dgm:pt modelId="{59814EA9-4FFF-46D1-B43E-E09B7019DD0F}">
      <dgm:prSet phldrT="[Text]" custT="1"/>
      <dgm:spPr>
        <a:solidFill>
          <a:srgbClr val="FCB03B"/>
        </a:solidFill>
      </dgm:spPr>
      <dgm:t>
        <a:bodyPr/>
        <a:lstStyle/>
        <a:p>
          <a:r>
            <a:rPr lang="en-US" sz="1400" b="1" dirty="0">
              <a:latin typeface="Proxima Nova Alt Lt" panose="02000506030000020004" pitchFamily="50" charset="0"/>
            </a:rPr>
            <a:t>MONTH 2</a:t>
          </a:r>
        </a:p>
        <a:p>
          <a:r>
            <a:rPr lang="en-US" sz="1400" dirty="0">
              <a:latin typeface="Proxima Nova Alt Lt" panose="02000506030000020004" pitchFamily="50" charset="0"/>
            </a:rPr>
            <a:t>Increased top 2 selling snacks $.40 for additional $800 in revenue. Targeted Waste Management ensuring less than 5%</a:t>
          </a:r>
        </a:p>
      </dgm:t>
    </dgm:pt>
    <dgm:pt modelId="{8BE29EC1-B23F-467F-879A-2D1F252C172B}" type="parTrans" cxnId="{CBED8CCD-FB0B-4DFA-B00C-7741CCA38BC5}">
      <dgm:prSet/>
      <dgm:spPr/>
      <dgm:t>
        <a:bodyPr/>
        <a:lstStyle/>
        <a:p>
          <a:endParaRPr lang="en-US"/>
        </a:p>
      </dgm:t>
    </dgm:pt>
    <dgm:pt modelId="{5A18F6E4-E4D7-4FDA-A8C6-6CBAA2CB68EF}" type="sibTrans" cxnId="{CBED8CCD-FB0B-4DFA-B00C-7741CCA38BC5}">
      <dgm:prSet/>
      <dgm:spPr/>
      <dgm:t>
        <a:bodyPr/>
        <a:lstStyle/>
        <a:p>
          <a:endParaRPr lang="en-US"/>
        </a:p>
      </dgm:t>
    </dgm:pt>
    <dgm:pt modelId="{3B231D1C-76B8-49CF-B166-1CE1F0ABE537}">
      <dgm:prSet phldrT="[Text]" custT="1"/>
      <dgm:spPr>
        <a:solidFill>
          <a:srgbClr val="C00000"/>
        </a:solidFill>
      </dgm:spPr>
      <dgm:t>
        <a:bodyPr/>
        <a:lstStyle/>
        <a:p>
          <a:r>
            <a:rPr lang="en-US" sz="1400" b="1" dirty="0">
              <a:latin typeface="Proxima Nova Alt Lt" panose="02000506030000020004" pitchFamily="50" charset="0"/>
            </a:rPr>
            <a:t>MONTH 3</a:t>
          </a:r>
        </a:p>
        <a:p>
          <a:r>
            <a:rPr lang="en-US" sz="1400" dirty="0">
              <a:latin typeface="Proxima Nova Alt Lt" panose="02000506030000020004" pitchFamily="50" charset="0"/>
            </a:rPr>
            <a:t>Continue focus on inventory and par level ordering. Utilize traffic count and store sales for staff requirements, and store hours.</a:t>
          </a:r>
        </a:p>
        <a:p>
          <a:endParaRPr lang="en-US" sz="1400" dirty="0">
            <a:latin typeface="Proxima Nova Alt Lt" panose="02000506030000020004" pitchFamily="50" charset="0"/>
          </a:endParaRPr>
        </a:p>
      </dgm:t>
    </dgm:pt>
    <dgm:pt modelId="{53C5AFAD-FC19-47C4-A748-165DF1A3AFC4}" type="parTrans" cxnId="{D16DEA22-BF6C-480F-B789-3786DCA3DE2F}">
      <dgm:prSet/>
      <dgm:spPr/>
      <dgm:t>
        <a:bodyPr/>
        <a:lstStyle/>
        <a:p>
          <a:endParaRPr lang="en-US"/>
        </a:p>
      </dgm:t>
    </dgm:pt>
    <dgm:pt modelId="{30F89315-2EDC-4EEE-8BF0-43FA49740935}" type="sibTrans" cxnId="{D16DEA22-BF6C-480F-B789-3786DCA3DE2F}">
      <dgm:prSet/>
      <dgm:spPr/>
      <dgm:t>
        <a:bodyPr/>
        <a:lstStyle/>
        <a:p>
          <a:endParaRPr lang="en-US"/>
        </a:p>
      </dgm:t>
    </dgm:pt>
    <dgm:pt modelId="{95E1A8FB-FC4B-45CD-B065-B98F2F4DBAF1}">
      <dgm:prSet phldrT="[Text]" custT="1"/>
      <dgm:spPr>
        <a:solidFill>
          <a:srgbClr val="939598"/>
        </a:solidFill>
      </dgm:spPr>
      <dgm:t>
        <a:bodyPr/>
        <a:lstStyle/>
        <a:p>
          <a:endParaRPr lang="en-US" sz="1400" dirty="0">
            <a:latin typeface="Proxima Nova Alt Lt" panose="02000506030000020004" pitchFamily="50" charset="0"/>
          </a:endParaRPr>
        </a:p>
        <a:p>
          <a:endParaRPr lang="en-US" sz="1400" dirty="0">
            <a:latin typeface="Proxima Nova Alt Lt" panose="02000506030000020004" pitchFamily="50" charset="0"/>
          </a:endParaRPr>
        </a:p>
        <a:p>
          <a:r>
            <a:rPr lang="en-US" sz="1400" b="1" dirty="0">
              <a:latin typeface="Proxima Nova Alt Lt" panose="02000506030000020004" pitchFamily="50" charset="0"/>
            </a:rPr>
            <a:t>MONTH 4</a:t>
          </a:r>
        </a:p>
        <a:p>
          <a:r>
            <a:rPr lang="en-US" sz="1400" dirty="0">
              <a:latin typeface="Proxima Nova Alt Lt" panose="02000506030000020004" pitchFamily="50" charset="0"/>
            </a:rPr>
            <a:t>Evaluated bottom 10 sellers and removed slow movers reducing waste. Continued to monitor inventory, sales and waste</a:t>
          </a:r>
          <a:r>
            <a:rPr lang="en-US" sz="1200" dirty="0">
              <a:latin typeface="Proxima Nova Alt Lt" panose="02000506030000020004" pitchFamily="50" charset="0"/>
            </a:rPr>
            <a:t>.</a:t>
          </a:r>
        </a:p>
        <a:p>
          <a:endParaRPr lang="en-US" sz="1200" dirty="0">
            <a:latin typeface="Proxima Nova Alt Lt" panose="02000506030000020004" pitchFamily="50" charset="0"/>
          </a:endParaRPr>
        </a:p>
        <a:p>
          <a:endParaRPr lang="en-US" sz="1200" dirty="0">
            <a:latin typeface="Proxima Nova Alt Lt" panose="02000506030000020004" pitchFamily="50" charset="0"/>
          </a:endParaRPr>
        </a:p>
        <a:p>
          <a:endParaRPr lang="en-US" sz="1200" dirty="0">
            <a:latin typeface="Proxima Nova Alt Lt" panose="02000506030000020004" pitchFamily="50" charset="0"/>
          </a:endParaRPr>
        </a:p>
      </dgm:t>
    </dgm:pt>
    <dgm:pt modelId="{EE47BB1D-453D-4303-996C-B1CD738615E2}" type="parTrans" cxnId="{A21A86EF-5A6D-42A6-B519-0DEEE3AF3F34}">
      <dgm:prSet/>
      <dgm:spPr/>
      <dgm:t>
        <a:bodyPr/>
        <a:lstStyle/>
        <a:p>
          <a:endParaRPr lang="en-US"/>
        </a:p>
      </dgm:t>
    </dgm:pt>
    <dgm:pt modelId="{0CA6A14E-20E1-46C4-8469-BBC1E9836384}" type="sibTrans" cxnId="{A21A86EF-5A6D-42A6-B519-0DEEE3AF3F34}">
      <dgm:prSet/>
      <dgm:spPr/>
      <dgm:t>
        <a:bodyPr/>
        <a:lstStyle/>
        <a:p>
          <a:endParaRPr lang="en-US"/>
        </a:p>
      </dgm:t>
    </dgm:pt>
    <dgm:pt modelId="{F7FB43AC-5254-4626-A3F8-21176AAE6642}" type="pres">
      <dgm:prSet presAssocID="{270EC1C4-7738-41B2-B913-EEFDB5B0EE57}" presName="Name0" presStyleCnt="0">
        <dgm:presLayoutVars>
          <dgm:dir/>
          <dgm:resizeHandles val="exact"/>
        </dgm:presLayoutVars>
      </dgm:prSet>
      <dgm:spPr/>
    </dgm:pt>
    <dgm:pt modelId="{6C90B9C4-A3DF-499F-9102-821E2F622310}" type="pres">
      <dgm:prSet presAssocID="{270EC1C4-7738-41B2-B913-EEFDB5B0EE57}" presName="fgShape" presStyleLbl="fgShp" presStyleIdx="0" presStyleCnt="1" custLinFactNeighborX="969" custLinFactNeighborY="35976"/>
      <dgm:spPr>
        <a:solidFill>
          <a:schemeClr val="bg1">
            <a:lumMod val="85000"/>
          </a:schemeClr>
        </a:solidFill>
      </dgm:spPr>
    </dgm:pt>
    <dgm:pt modelId="{7CF5D5B3-462E-427B-AD41-39280908FD70}" type="pres">
      <dgm:prSet presAssocID="{270EC1C4-7738-41B2-B913-EEFDB5B0EE57}" presName="linComp" presStyleCnt="0"/>
      <dgm:spPr/>
    </dgm:pt>
    <dgm:pt modelId="{E4D94AF8-248E-4211-8802-E73FC145F44B}" type="pres">
      <dgm:prSet presAssocID="{0C27D5B5-7001-492F-BD5D-B3DA1B2F39F0}" presName="compNode" presStyleCnt="0"/>
      <dgm:spPr/>
    </dgm:pt>
    <dgm:pt modelId="{DA9F5522-F793-4DB8-B675-34D3D3250F40}" type="pres">
      <dgm:prSet presAssocID="{0C27D5B5-7001-492F-BD5D-B3DA1B2F39F0}" presName="bkgdShape" presStyleLbl="node1" presStyleIdx="0" presStyleCnt="4" custLinFactNeighborX="267" custLinFactNeighborY="12792"/>
      <dgm:spPr/>
    </dgm:pt>
    <dgm:pt modelId="{2005F3C0-97F0-4E39-90C1-0737D727773C}" type="pres">
      <dgm:prSet presAssocID="{0C27D5B5-7001-492F-BD5D-B3DA1B2F39F0}" presName="nodeTx" presStyleLbl="node1" presStyleIdx="0" presStyleCnt="4">
        <dgm:presLayoutVars>
          <dgm:bulletEnabled val="1"/>
        </dgm:presLayoutVars>
      </dgm:prSet>
      <dgm:spPr/>
    </dgm:pt>
    <dgm:pt modelId="{FBF26DF4-2E60-4C51-8924-AE09B674EBE5}" type="pres">
      <dgm:prSet presAssocID="{0C27D5B5-7001-492F-BD5D-B3DA1B2F39F0}" presName="invisiNode" presStyleLbl="node1" presStyleIdx="0" presStyleCnt="4"/>
      <dgm:spPr/>
    </dgm:pt>
    <dgm:pt modelId="{1BE924D5-95FC-4559-AFCE-999C5238D445}" type="pres">
      <dgm:prSet presAssocID="{0C27D5B5-7001-492F-BD5D-B3DA1B2F39F0}" presName="imagNode" presStyleLbl="fgImgPlace1" presStyleIdx="0" presStyleCnt="4" custScaleX="24007" custScaleY="25703" custLinFactNeighborY="-11025"/>
      <dgm:spPr/>
    </dgm:pt>
    <dgm:pt modelId="{9373CCAF-2E46-4C35-BD84-0438532C7B45}" type="pres">
      <dgm:prSet presAssocID="{0E4DED0E-E31A-488E-A7C8-0B79EBE1EAA8}" presName="sibTrans" presStyleLbl="sibTrans2D1" presStyleIdx="0" presStyleCnt="0"/>
      <dgm:spPr/>
    </dgm:pt>
    <dgm:pt modelId="{24252907-B9AF-4CB2-8B9B-E6362F9763B1}" type="pres">
      <dgm:prSet presAssocID="{59814EA9-4FFF-46D1-B43E-E09B7019DD0F}" presName="compNode" presStyleCnt="0"/>
      <dgm:spPr/>
    </dgm:pt>
    <dgm:pt modelId="{BB3C237E-E5F1-43FC-80D1-1ED604F94102}" type="pres">
      <dgm:prSet presAssocID="{59814EA9-4FFF-46D1-B43E-E09B7019DD0F}" presName="bkgdShape" presStyleLbl="node1" presStyleIdx="1" presStyleCnt="4" custLinFactNeighborY="-625"/>
      <dgm:spPr/>
    </dgm:pt>
    <dgm:pt modelId="{5E536D0C-FC16-416F-B746-B17E6FE4EF52}" type="pres">
      <dgm:prSet presAssocID="{59814EA9-4FFF-46D1-B43E-E09B7019DD0F}" presName="nodeTx" presStyleLbl="node1" presStyleIdx="1" presStyleCnt="4">
        <dgm:presLayoutVars>
          <dgm:bulletEnabled val="1"/>
        </dgm:presLayoutVars>
      </dgm:prSet>
      <dgm:spPr/>
    </dgm:pt>
    <dgm:pt modelId="{48B88157-7872-40E0-BEF9-C6E04F5AEEC8}" type="pres">
      <dgm:prSet presAssocID="{59814EA9-4FFF-46D1-B43E-E09B7019DD0F}" presName="invisiNode" presStyleLbl="node1" presStyleIdx="1" presStyleCnt="4"/>
      <dgm:spPr/>
    </dgm:pt>
    <dgm:pt modelId="{E708C352-0EEE-4810-A488-051FEC82D6C6}" type="pres">
      <dgm:prSet presAssocID="{59814EA9-4FFF-46D1-B43E-E09B7019DD0F}" presName="imagNode" presStyleLbl="fgImgPlace1" presStyleIdx="1" presStyleCnt="4" custScaleX="22513" custScaleY="26264" custLinFactNeighborY="-830"/>
      <dgm:spPr/>
    </dgm:pt>
    <dgm:pt modelId="{2654DBC5-B219-417D-A7AE-4300B4EB23B9}" type="pres">
      <dgm:prSet presAssocID="{5A18F6E4-E4D7-4FDA-A8C6-6CBAA2CB68EF}" presName="sibTrans" presStyleLbl="sibTrans2D1" presStyleIdx="0" presStyleCnt="0"/>
      <dgm:spPr/>
    </dgm:pt>
    <dgm:pt modelId="{4A5B4897-E3CF-4A9F-9CE0-278CC9873686}" type="pres">
      <dgm:prSet presAssocID="{3B231D1C-76B8-49CF-B166-1CE1F0ABE537}" presName="compNode" presStyleCnt="0"/>
      <dgm:spPr/>
    </dgm:pt>
    <dgm:pt modelId="{64BC1DDB-0876-4580-A569-3ECBC075945D}" type="pres">
      <dgm:prSet presAssocID="{3B231D1C-76B8-49CF-B166-1CE1F0ABE537}" presName="bkgdShape" presStyleLbl="node1" presStyleIdx="2" presStyleCnt="4" custLinFactNeighborX="0" custLinFactNeighborY="1250"/>
      <dgm:spPr/>
    </dgm:pt>
    <dgm:pt modelId="{5C109D5F-9311-41E3-9DA3-A198B16A1D09}" type="pres">
      <dgm:prSet presAssocID="{3B231D1C-76B8-49CF-B166-1CE1F0ABE537}" presName="nodeTx" presStyleLbl="node1" presStyleIdx="2" presStyleCnt="4">
        <dgm:presLayoutVars>
          <dgm:bulletEnabled val="1"/>
        </dgm:presLayoutVars>
      </dgm:prSet>
      <dgm:spPr/>
    </dgm:pt>
    <dgm:pt modelId="{A40E5D6E-74AB-4E28-ACD0-7CDAA8A70237}" type="pres">
      <dgm:prSet presAssocID="{3B231D1C-76B8-49CF-B166-1CE1F0ABE537}" presName="invisiNode" presStyleLbl="node1" presStyleIdx="2" presStyleCnt="4"/>
      <dgm:spPr/>
    </dgm:pt>
    <dgm:pt modelId="{DE9AA1BB-53CF-4B90-AC2B-0E65C7886A9B}" type="pres">
      <dgm:prSet presAssocID="{3B231D1C-76B8-49CF-B166-1CE1F0ABE537}" presName="imagNode" presStyleLbl="fgImgPlace1" presStyleIdx="2" presStyleCnt="4" custScaleX="31901" custScaleY="32052" custLinFactNeighborY="1514"/>
      <dgm:spPr/>
    </dgm:pt>
    <dgm:pt modelId="{F9F5120A-CEEB-4764-AAB2-081A6B92366E}" type="pres">
      <dgm:prSet presAssocID="{30F89315-2EDC-4EEE-8BF0-43FA49740935}" presName="sibTrans" presStyleLbl="sibTrans2D1" presStyleIdx="0" presStyleCnt="0"/>
      <dgm:spPr/>
    </dgm:pt>
    <dgm:pt modelId="{19C8005B-375F-442E-8BE9-0A26D62CC6A7}" type="pres">
      <dgm:prSet presAssocID="{95E1A8FB-FC4B-45CD-B065-B98F2F4DBAF1}" presName="compNode" presStyleCnt="0"/>
      <dgm:spPr/>
    </dgm:pt>
    <dgm:pt modelId="{1C471C3D-49AC-46DD-B02D-D96F71E937A6}" type="pres">
      <dgm:prSet presAssocID="{95E1A8FB-FC4B-45CD-B065-B98F2F4DBAF1}" presName="bkgdShape" presStyleLbl="node1" presStyleIdx="3" presStyleCnt="4" custLinFactNeighborX="13047" custLinFactNeighborY="1164"/>
      <dgm:spPr/>
    </dgm:pt>
    <dgm:pt modelId="{4597E72D-1460-4F06-BF07-32A39731D1B6}" type="pres">
      <dgm:prSet presAssocID="{95E1A8FB-FC4B-45CD-B065-B98F2F4DBAF1}" presName="nodeTx" presStyleLbl="node1" presStyleIdx="3" presStyleCnt="4">
        <dgm:presLayoutVars>
          <dgm:bulletEnabled val="1"/>
        </dgm:presLayoutVars>
      </dgm:prSet>
      <dgm:spPr/>
    </dgm:pt>
    <dgm:pt modelId="{25F3EF40-EA50-40E6-B9D6-6917CADDDC99}" type="pres">
      <dgm:prSet presAssocID="{95E1A8FB-FC4B-45CD-B065-B98F2F4DBAF1}" presName="invisiNode" presStyleLbl="node1" presStyleIdx="3" presStyleCnt="4"/>
      <dgm:spPr/>
    </dgm:pt>
    <dgm:pt modelId="{C683CFBC-DAA6-432C-A6C5-2864B287DE79}" type="pres">
      <dgm:prSet presAssocID="{95E1A8FB-FC4B-45CD-B065-B98F2F4DBAF1}" presName="imagNode" presStyleLbl="fgImgPlace1" presStyleIdx="3" presStyleCnt="4" custScaleX="24966" custScaleY="26673" custLinFactNeighborY="-11025"/>
      <dgm:spPr/>
    </dgm:pt>
  </dgm:ptLst>
  <dgm:cxnLst>
    <dgm:cxn modelId="{B2C99102-43B0-4F60-8660-20584275FF85}" type="presOf" srcId="{0C27D5B5-7001-492F-BD5D-B3DA1B2F39F0}" destId="{2005F3C0-97F0-4E39-90C1-0737D727773C}" srcOrd="1" destOrd="0" presId="urn:microsoft.com/office/officeart/2005/8/layout/hList7"/>
    <dgm:cxn modelId="{D16DEA22-BF6C-480F-B789-3786DCA3DE2F}" srcId="{270EC1C4-7738-41B2-B913-EEFDB5B0EE57}" destId="{3B231D1C-76B8-49CF-B166-1CE1F0ABE537}" srcOrd="2" destOrd="0" parTransId="{53C5AFAD-FC19-47C4-A748-165DF1A3AFC4}" sibTransId="{30F89315-2EDC-4EEE-8BF0-43FA49740935}"/>
    <dgm:cxn modelId="{2BFBC628-CE00-4748-A5D9-19027007D06F}" type="presOf" srcId="{30F89315-2EDC-4EEE-8BF0-43FA49740935}" destId="{F9F5120A-CEEB-4764-AAB2-081A6B92366E}" srcOrd="0" destOrd="0" presId="urn:microsoft.com/office/officeart/2005/8/layout/hList7"/>
    <dgm:cxn modelId="{3DAF946D-5251-46E7-902C-BE2B11EF2110}" type="presOf" srcId="{5A18F6E4-E4D7-4FDA-A8C6-6CBAA2CB68EF}" destId="{2654DBC5-B219-417D-A7AE-4300B4EB23B9}" srcOrd="0" destOrd="0" presId="urn:microsoft.com/office/officeart/2005/8/layout/hList7"/>
    <dgm:cxn modelId="{B2A4AA4F-C0AF-4601-ACE9-174FA85F5905}" type="presOf" srcId="{270EC1C4-7738-41B2-B913-EEFDB5B0EE57}" destId="{F7FB43AC-5254-4626-A3F8-21176AAE6642}" srcOrd="0" destOrd="0" presId="urn:microsoft.com/office/officeart/2005/8/layout/hList7"/>
    <dgm:cxn modelId="{5B414877-D898-4D70-A9B9-6ED3BBC2056A}" srcId="{270EC1C4-7738-41B2-B913-EEFDB5B0EE57}" destId="{0C27D5B5-7001-492F-BD5D-B3DA1B2F39F0}" srcOrd="0" destOrd="0" parTransId="{78B011A2-D881-4AFC-9C7F-AA9BDF08F00B}" sibTransId="{0E4DED0E-E31A-488E-A7C8-0B79EBE1EAA8}"/>
    <dgm:cxn modelId="{D8625A7E-2A87-4477-B956-6B8AE1E46F57}" type="presOf" srcId="{95E1A8FB-FC4B-45CD-B065-B98F2F4DBAF1}" destId="{4597E72D-1460-4F06-BF07-32A39731D1B6}" srcOrd="1" destOrd="0" presId="urn:microsoft.com/office/officeart/2005/8/layout/hList7"/>
    <dgm:cxn modelId="{8B74AF87-7906-4BAA-99F5-11ADEDF15AD1}" type="presOf" srcId="{0E4DED0E-E31A-488E-A7C8-0B79EBE1EAA8}" destId="{9373CCAF-2E46-4C35-BD84-0438532C7B45}" srcOrd="0" destOrd="0" presId="urn:microsoft.com/office/officeart/2005/8/layout/hList7"/>
    <dgm:cxn modelId="{AB08FF97-D435-4E38-AF23-CAA82DED6453}" type="presOf" srcId="{95E1A8FB-FC4B-45CD-B065-B98F2F4DBAF1}" destId="{1C471C3D-49AC-46DD-B02D-D96F71E937A6}" srcOrd="0" destOrd="0" presId="urn:microsoft.com/office/officeart/2005/8/layout/hList7"/>
    <dgm:cxn modelId="{7BDF12A5-E3A5-4A5B-9844-5696C644428B}" type="presOf" srcId="{59814EA9-4FFF-46D1-B43E-E09B7019DD0F}" destId="{BB3C237E-E5F1-43FC-80D1-1ED604F94102}" srcOrd="0" destOrd="0" presId="urn:microsoft.com/office/officeart/2005/8/layout/hList7"/>
    <dgm:cxn modelId="{01A84DC7-8436-4C5F-9356-072165F70AF7}" type="presOf" srcId="{3B231D1C-76B8-49CF-B166-1CE1F0ABE537}" destId="{64BC1DDB-0876-4580-A569-3ECBC075945D}" srcOrd="0" destOrd="0" presId="urn:microsoft.com/office/officeart/2005/8/layout/hList7"/>
    <dgm:cxn modelId="{CBED8CCD-FB0B-4DFA-B00C-7741CCA38BC5}" srcId="{270EC1C4-7738-41B2-B913-EEFDB5B0EE57}" destId="{59814EA9-4FFF-46D1-B43E-E09B7019DD0F}" srcOrd="1" destOrd="0" parTransId="{8BE29EC1-B23F-467F-879A-2D1F252C172B}" sibTransId="{5A18F6E4-E4D7-4FDA-A8C6-6CBAA2CB68EF}"/>
    <dgm:cxn modelId="{ED5E1DD5-551B-4281-B989-2A16F5385AE4}" type="presOf" srcId="{59814EA9-4FFF-46D1-B43E-E09B7019DD0F}" destId="{5E536D0C-FC16-416F-B746-B17E6FE4EF52}" srcOrd="1" destOrd="0" presId="urn:microsoft.com/office/officeart/2005/8/layout/hList7"/>
    <dgm:cxn modelId="{1516BAE1-36BC-45A7-9713-ED43DC69A478}" type="presOf" srcId="{0C27D5B5-7001-492F-BD5D-B3DA1B2F39F0}" destId="{DA9F5522-F793-4DB8-B675-34D3D3250F40}" srcOrd="0" destOrd="0" presId="urn:microsoft.com/office/officeart/2005/8/layout/hList7"/>
    <dgm:cxn modelId="{A21A86EF-5A6D-42A6-B519-0DEEE3AF3F34}" srcId="{270EC1C4-7738-41B2-B913-EEFDB5B0EE57}" destId="{95E1A8FB-FC4B-45CD-B065-B98F2F4DBAF1}" srcOrd="3" destOrd="0" parTransId="{EE47BB1D-453D-4303-996C-B1CD738615E2}" sibTransId="{0CA6A14E-20E1-46C4-8469-BBC1E9836384}"/>
    <dgm:cxn modelId="{3097C0FB-0EEC-4BB2-A8DF-5FB0CA84C8AD}" type="presOf" srcId="{3B231D1C-76B8-49CF-B166-1CE1F0ABE537}" destId="{5C109D5F-9311-41E3-9DA3-A198B16A1D09}" srcOrd="1" destOrd="0" presId="urn:microsoft.com/office/officeart/2005/8/layout/hList7"/>
    <dgm:cxn modelId="{8529E4B7-4B2B-4E76-92EA-A34CE65B608C}" type="presParOf" srcId="{F7FB43AC-5254-4626-A3F8-21176AAE6642}" destId="{6C90B9C4-A3DF-499F-9102-821E2F622310}" srcOrd="0" destOrd="0" presId="urn:microsoft.com/office/officeart/2005/8/layout/hList7"/>
    <dgm:cxn modelId="{F4E2B3BE-71D6-4A94-AE5E-AEFED26468A1}" type="presParOf" srcId="{F7FB43AC-5254-4626-A3F8-21176AAE6642}" destId="{7CF5D5B3-462E-427B-AD41-39280908FD70}" srcOrd="1" destOrd="0" presId="urn:microsoft.com/office/officeart/2005/8/layout/hList7"/>
    <dgm:cxn modelId="{1F16FDD1-AF66-49C4-A339-2CE8CA60480C}" type="presParOf" srcId="{7CF5D5B3-462E-427B-AD41-39280908FD70}" destId="{E4D94AF8-248E-4211-8802-E73FC145F44B}" srcOrd="0" destOrd="0" presId="urn:microsoft.com/office/officeart/2005/8/layout/hList7"/>
    <dgm:cxn modelId="{A5ED598B-DA0A-4729-A437-E6A3290A0F82}" type="presParOf" srcId="{E4D94AF8-248E-4211-8802-E73FC145F44B}" destId="{DA9F5522-F793-4DB8-B675-34D3D3250F40}" srcOrd="0" destOrd="0" presId="urn:microsoft.com/office/officeart/2005/8/layout/hList7"/>
    <dgm:cxn modelId="{7254CE17-0CEC-4BFB-BF0C-CA74D65F0302}" type="presParOf" srcId="{E4D94AF8-248E-4211-8802-E73FC145F44B}" destId="{2005F3C0-97F0-4E39-90C1-0737D727773C}" srcOrd="1" destOrd="0" presId="urn:microsoft.com/office/officeart/2005/8/layout/hList7"/>
    <dgm:cxn modelId="{438A1836-49D0-4985-86EF-8EB91A35648A}" type="presParOf" srcId="{E4D94AF8-248E-4211-8802-E73FC145F44B}" destId="{FBF26DF4-2E60-4C51-8924-AE09B674EBE5}" srcOrd="2" destOrd="0" presId="urn:microsoft.com/office/officeart/2005/8/layout/hList7"/>
    <dgm:cxn modelId="{5BBEF0B4-E534-488A-971C-F8F4DB2E4824}" type="presParOf" srcId="{E4D94AF8-248E-4211-8802-E73FC145F44B}" destId="{1BE924D5-95FC-4559-AFCE-999C5238D445}" srcOrd="3" destOrd="0" presId="urn:microsoft.com/office/officeart/2005/8/layout/hList7"/>
    <dgm:cxn modelId="{26489EE5-BA8B-4C4F-8186-64E6731BF680}" type="presParOf" srcId="{7CF5D5B3-462E-427B-AD41-39280908FD70}" destId="{9373CCAF-2E46-4C35-BD84-0438532C7B45}" srcOrd="1" destOrd="0" presId="urn:microsoft.com/office/officeart/2005/8/layout/hList7"/>
    <dgm:cxn modelId="{963F3C94-1D55-48A7-90BA-B32DE20B4716}" type="presParOf" srcId="{7CF5D5B3-462E-427B-AD41-39280908FD70}" destId="{24252907-B9AF-4CB2-8B9B-E6362F9763B1}" srcOrd="2" destOrd="0" presId="urn:microsoft.com/office/officeart/2005/8/layout/hList7"/>
    <dgm:cxn modelId="{1202F781-7DDE-4131-8E3F-803AD35CF5A9}" type="presParOf" srcId="{24252907-B9AF-4CB2-8B9B-E6362F9763B1}" destId="{BB3C237E-E5F1-43FC-80D1-1ED604F94102}" srcOrd="0" destOrd="0" presId="urn:microsoft.com/office/officeart/2005/8/layout/hList7"/>
    <dgm:cxn modelId="{5E8ABA7D-30F9-4CFA-A12D-A35B2C5158CE}" type="presParOf" srcId="{24252907-B9AF-4CB2-8B9B-E6362F9763B1}" destId="{5E536D0C-FC16-416F-B746-B17E6FE4EF52}" srcOrd="1" destOrd="0" presId="urn:microsoft.com/office/officeart/2005/8/layout/hList7"/>
    <dgm:cxn modelId="{F6448870-5607-45F2-9A46-9444A1028C30}" type="presParOf" srcId="{24252907-B9AF-4CB2-8B9B-E6362F9763B1}" destId="{48B88157-7872-40E0-BEF9-C6E04F5AEEC8}" srcOrd="2" destOrd="0" presId="urn:microsoft.com/office/officeart/2005/8/layout/hList7"/>
    <dgm:cxn modelId="{40687D56-CDB2-4544-A805-5EECE19C84A6}" type="presParOf" srcId="{24252907-B9AF-4CB2-8B9B-E6362F9763B1}" destId="{E708C352-0EEE-4810-A488-051FEC82D6C6}" srcOrd="3" destOrd="0" presId="urn:microsoft.com/office/officeart/2005/8/layout/hList7"/>
    <dgm:cxn modelId="{0781634D-46BB-4058-B24F-2E27FD38417F}" type="presParOf" srcId="{7CF5D5B3-462E-427B-AD41-39280908FD70}" destId="{2654DBC5-B219-417D-A7AE-4300B4EB23B9}" srcOrd="3" destOrd="0" presId="urn:microsoft.com/office/officeart/2005/8/layout/hList7"/>
    <dgm:cxn modelId="{EB2BD56C-D435-43E5-9C40-28BD393ABAE3}" type="presParOf" srcId="{7CF5D5B3-462E-427B-AD41-39280908FD70}" destId="{4A5B4897-E3CF-4A9F-9CE0-278CC9873686}" srcOrd="4" destOrd="0" presId="urn:microsoft.com/office/officeart/2005/8/layout/hList7"/>
    <dgm:cxn modelId="{C5B117DF-29CF-4E66-9393-70641257C1C0}" type="presParOf" srcId="{4A5B4897-E3CF-4A9F-9CE0-278CC9873686}" destId="{64BC1DDB-0876-4580-A569-3ECBC075945D}" srcOrd="0" destOrd="0" presId="urn:microsoft.com/office/officeart/2005/8/layout/hList7"/>
    <dgm:cxn modelId="{7DC3012D-CF8A-490E-82F3-CDAA291D0814}" type="presParOf" srcId="{4A5B4897-E3CF-4A9F-9CE0-278CC9873686}" destId="{5C109D5F-9311-41E3-9DA3-A198B16A1D09}" srcOrd="1" destOrd="0" presId="urn:microsoft.com/office/officeart/2005/8/layout/hList7"/>
    <dgm:cxn modelId="{C8945B9B-B29E-4402-AF9E-255F913FD515}" type="presParOf" srcId="{4A5B4897-E3CF-4A9F-9CE0-278CC9873686}" destId="{A40E5D6E-74AB-4E28-ACD0-7CDAA8A70237}" srcOrd="2" destOrd="0" presId="urn:microsoft.com/office/officeart/2005/8/layout/hList7"/>
    <dgm:cxn modelId="{89C75CCF-2B79-4CBA-A038-69C4980A1B0F}" type="presParOf" srcId="{4A5B4897-E3CF-4A9F-9CE0-278CC9873686}" destId="{DE9AA1BB-53CF-4B90-AC2B-0E65C7886A9B}" srcOrd="3" destOrd="0" presId="urn:microsoft.com/office/officeart/2005/8/layout/hList7"/>
    <dgm:cxn modelId="{8F5FA5CE-4E54-4A54-89FF-1B31B2BE52B6}" type="presParOf" srcId="{7CF5D5B3-462E-427B-AD41-39280908FD70}" destId="{F9F5120A-CEEB-4764-AAB2-081A6B92366E}" srcOrd="5" destOrd="0" presId="urn:microsoft.com/office/officeart/2005/8/layout/hList7"/>
    <dgm:cxn modelId="{AE49F9FD-006D-4A3D-9417-ED670DAADFB9}" type="presParOf" srcId="{7CF5D5B3-462E-427B-AD41-39280908FD70}" destId="{19C8005B-375F-442E-8BE9-0A26D62CC6A7}" srcOrd="6" destOrd="0" presId="urn:microsoft.com/office/officeart/2005/8/layout/hList7"/>
    <dgm:cxn modelId="{BD671F61-8B2B-4455-85C4-C4FD84FFD2E7}" type="presParOf" srcId="{19C8005B-375F-442E-8BE9-0A26D62CC6A7}" destId="{1C471C3D-49AC-46DD-B02D-D96F71E937A6}" srcOrd="0" destOrd="0" presId="urn:microsoft.com/office/officeart/2005/8/layout/hList7"/>
    <dgm:cxn modelId="{B3273D82-C292-4E8E-A0AC-CFB19EBF9218}" type="presParOf" srcId="{19C8005B-375F-442E-8BE9-0A26D62CC6A7}" destId="{4597E72D-1460-4F06-BF07-32A39731D1B6}" srcOrd="1" destOrd="0" presId="urn:microsoft.com/office/officeart/2005/8/layout/hList7"/>
    <dgm:cxn modelId="{217587AA-1FD9-431D-B91F-7F546370EF71}" type="presParOf" srcId="{19C8005B-375F-442E-8BE9-0A26D62CC6A7}" destId="{25F3EF40-EA50-40E6-B9D6-6917CADDDC99}" srcOrd="2" destOrd="0" presId="urn:microsoft.com/office/officeart/2005/8/layout/hList7"/>
    <dgm:cxn modelId="{9EABE0A4-0777-427E-A74F-ED4DF8226B25}" type="presParOf" srcId="{19C8005B-375F-442E-8BE9-0A26D62CC6A7}" destId="{C683CFBC-DAA6-432C-A6C5-2864B287DE79}"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2CEB9-3B7C-431A-B139-5436C30BFAE4}">
      <dsp:nvSpPr>
        <dsp:cNvPr id="0" name=""/>
        <dsp:cNvSpPr/>
      </dsp:nvSpPr>
      <dsp:spPr>
        <a:xfrm>
          <a:off x="5217355" y="1903072"/>
          <a:ext cx="1604888" cy="1069925"/>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Director of Foodservice</a:t>
          </a:r>
        </a:p>
      </dsp:txBody>
      <dsp:txXfrm>
        <a:off x="5248692" y="1934409"/>
        <a:ext cx="1542214" cy="1007251"/>
      </dsp:txXfrm>
    </dsp:sp>
    <dsp:sp modelId="{37543168-B37F-4D81-85A4-4C28C916C63E}">
      <dsp:nvSpPr>
        <dsp:cNvPr id="0" name=""/>
        <dsp:cNvSpPr/>
      </dsp:nvSpPr>
      <dsp:spPr>
        <a:xfrm>
          <a:off x="2890268" y="2972998"/>
          <a:ext cx="3129531" cy="624322"/>
        </a:xfrm>
        <a:custGeom>
          <a:avLst/>
          <a:gdLst/>
          <a:ahLst/>
          <a:cxnLst/>
          <a:rect l="0" t="0" r="0" b="0"/>
          <a:pathLst>
            <a:path>
              <a:moveTo>
                <a:pt x="3129531" y="0"/>
              </a:moveTo>
              <a:lnTo>
                <a:pt x="3129531" y="312161"/>
              </a:lnTo>
              <a:lnTo>
                <a:pt x="0" y="312161"/>
              </a:lnTo>
              <a:lnTo>
                <a:pt x="0" y="624322"/>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3A0729F-F76E-4498-BB68-409A2724A1EF}">
      <dsp:nvSpPr>
        <dsp:cNvPr id="0" name=""/>
        <dsp:cNvSpPr/>
      </dsp:nvSpPr>
      <dsp:spPr>
        <a:xfrm>
          <a:off x="2087824" y="3597320"/>
          <a:ext cx="1604888" cy="106992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Manager Foodservice Business Development</a:t>
          </a:r>
        </a:p>
      </dsp:txBody>
      <dsp:txXfrm>
        <a:off x="2119161" y="3628657"/>
        <a:ext cx="1542214" cy="1007251"/>
      </dsp:txXfrm>
    </dsp:sp>
    <dsp:sp modelId="{B8FE37EF-3658-48E4-A4B4-864F3F1AE1B1}">
      <dsp:nvSpPr>
        <dsp:cNvPr id="0" name=""/>
        <dsp:cNvSpPr/>
      </dsp:nvSpPr>
      <dsp:spPr>
        <a:xfrm>
          <a:off x="803913" y="4667246"/>
          <a:ext cx="2086354" cy="587428"/>
        </a:xfrm>
        <a:custGeom>
          <a:avLst/>
          <a:gdLst/>
          <a:ahLst/>
          <a:cxnLst/>
          <a:rect l="0" t="0" r="0" b="0"/>
          <a:pathLst>
            <a:path>
              <a:moveTo>
                <a:pt x="2086354" y="0"/>
              </a:moveTo>
              <a:lnTo>
                <a:pt x="2086354" y="293714"/>
              </a:lnTo>
              <a:lnTo>
                <a:pt x="0" y="293714"/>
              </a:lnTo>
              <a:lnTo>
                <a:pt x="0" y="587428"/>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688F25-3875-4C4C-B0EA-473186A27BB4}">
      <dsp:nvSpPr>
        <dsp:cNvPr id="0" name=""/>
        <dsp:cNvSpPr/>
      </dsp:nvSpPr>
      <dsp:spPr>
        <a:xfrm>
          <a:off x="1469" y="5254674"/>
          <a:ext cx="1604888" cy="1069925"/>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Business Developer</a:t>
          </a:r>
        </a:p>
      </dsp:txBody>
      <dsp:txXfrm>
        <a:off x="32806" y="5286011"/>
        <a:ext cx="1542214" cy="1007251"/>
      </dsp:txXfrm>
    </dsp:sp>
    <dsp:sp modelId="{D60BEF74-EE08-44D1-826C-422AC31A22E8}">
      <dsp:nvSpPr>
        <dsp:cNvPr id="0" name=""/>
        <dsp:cNvSpPr/>
      </dsp:nvSpPr>
      <dsp:spPr>
        <a:xfrm>
          <a:off x="2844548" y="4667246"/>
          <a:ext cx="91440" cy="587428"/>
        </a:xfrm>
        <a:custGeom>
          <a:avLst/>
          <a:gdLst/>
          <a:ahLst/>
          <a:cxnLst/>
          <a:rect l="0" t="0" r="0" b="0"/>
          <a:pathLst>
            <a:path>
              <a:moveTo>
                <a:pt x="45720" y="0"/>
              </a:moveTo>
              <a:lnTo>
                <a:pt x="45720" y="587428"/>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324745-F102-4365-995C-BE4535DBF611}">
      <dsp:nvSpPr>
        <dsp:cNvPr id="0" name=""/>
        <dsp:cNvSpPr/>
      </dsp:nvSpPr>
      <dsp:spPr>
        <a:xfrm>
          <a:off x="2087824" y="5254674"/>
          <a:ext cx="1604888" cy="1069925"/>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Business Developer</a:t>
          </a:r>
        </a:p>
      </dsp:txBody>
      <dsp:txXfrm>
        <a:off x="2119161" y="5286011"/>
        <a:ext cx="1542214" cy="1007251"/>
      </dsp:txXfrm>
    </dsp:sp>
    <dsp:sp modelId="{8BA8B86B-93FF-4F51-B31F-845004F9FF06}">
      <dsp:nvSpPr>
        <dsp:cNvPr id="0" name=""/>
        <dsp:cNvSpPr/>
      </dsp:nvSpPr>
      <dsp:spPr>
        <a:xfrm>
          <a:off x="2890268" y="4667246"/>
          <a:ext cx="2086354" cy="587428"/>
        </a:xfrm>
        <a:custGeom>
          <a:avLst/>
          <a:gdLst/>
          <a:ahLst/>
          <a:cxnLst/>
          <a:rect l="0" t="0" r="0" b="0"/>
          <a:pathLst>
            <a:path>
              <a:moveTo>
                <a:pt x="0" y="0"/>
              </a:moveTo>
              <a:lnTo>
                <a:pt x="0" y="293714"/>
              </a:lnTo>
              <a:lnTo>
                <a:pt x="2086354" y="293714"/>
              </a:lnTo>
              <a:lnTo>
                <a:pt x="2086354" y="587428"/>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C119FB-8F89-467B-A130-57AA1A496F92}">
      <dsp:nvSpPr>
        <dsp:cNvPr id="0" name=""/>
        <dsp:cNvSpPr/>
      </dsp:nvSpPr>
      <dsp:spPr>
        <a:xfrm>
          <a:off x="4174178" y="5254674"/>
          <a:ext cx="1604888" cy="1069925"/>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Business Developer</a:t>
          </a:r>
        </a:p>
      </dsp:txBody>
      <dsp:txXfrm>
        <a:off x="4205515" y="5286011"/>
        <a:ext cx="1542214" cy="1007251"/>
      </dsp:txXfrm>
    </dsp:sp>
    <dsp:sp modelId="{A256A44A-111E-4116-B006-4456AC281115}">
      <dsp:nvSpPr>
        <dsp:cNvPr id="0" name=""/>
        <dsp:cNvSpPr/>
      </dsp:nvSpPr>
      <dsp:spPr>
        <a:xfrm>
          <a:off x="6019800" y="2972998"/>
          <a:ext cx="3129531" cy="624322"/>
        </a:xfrm>
        <a:custGeom>
          <a:avLst/>
          <a:gdLst/>
          <a:ahLst/>
          <a:cxnLst/>
          <a:rect l="0" t="0" r="0" b="0"/>
          <a:pathLst>
            <a:path>
              <a:moveTo>
                <a:pt x="0" y="0"/>
              </a:moveTo>
              <a:lnTo>
                <a:pt x="0" y="312161"/>
              </a:lnTo>
              <a:lnTo>
                <a:pt x="3129531" y="312161"/>
              </a:lnTo>
              <a:lnTo>
                <a:pt x="3129531" y="624322"/>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454679-25AD-4FC6-AC22-E941449A84B0}">
      <dsp:nvSpPr>
        <dsp:cNvPr id="0" name=""/>
        <dsp:cNvSpPr/>
      </dsp:nvSpPr>
      <dsp:spPr>
        <a:xfrm>
          <a:off x="8346887" y="3597320"/>
          <a:ext cx="1604888" cy="1069925"/>
        </a:xfrm>
        <a:prstGeom prst="roundRect">
          <a:avLst>
            <a:gd name="adj" fmla="val 10000"/>
          </a:avLst>
        </a:prstGeom>
        <a:gradFill rotWithShape="0">
          <a:gsLst>
            <a:gs pos="0">
              <a:schemeClr val="accent2">
                <a:tint val="99000"/>
                <a:hueOff val="0"/>
                <a:satOff val="0"/>
                <a:lumOff val="0"/>
                <a:alphaOff val="0"/>
                <a:shade val="51000"/>
                <a:satMod val="130000"/>
              </a:schemeClr>
            </a:gs>
            <a:gs pos="80000">
              <a:schemeClr val="accent2">
                <a:tint val="99000"/>
                <a:hueOff val="0"/>
                <a:satOff val="0"/>
                <a:lumOff val="0"/>
                <a:alphaOff val="0"/>
                <a:shade val="93000"/>
                <a:satMod val="130000"/>
              </a:schemeClr>
            </a:gs>
            <a:gs pos="100000">
              <a:schemeClr val="accent2">
                <a:tint val="99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Manager Field Operations</a:t>
          </a:r>
        </a:p>
      </dsp:txBody>
      <dsp:txXfrm>
        <a:off x="8378224" y="3628657"/>
        <a:ext cx="1542214" cy="1007251"/>
      </dsp:txXfrm>
    </dsp:sp>
    <dsp:sp modelId="{666BA791-9A57-4804-9577-0B264F89D697}">
      <dsp:nvSpPr>
        <dsp:cNvPr id="0" name=""/>
        <dsp:cNvSpPr/>
      </dsp:nvSpPr>
      <dsp:spPr>
        <a:xfrm>
          <a:off x="7062977" y="4667246"/>
          <a:ext cx="2086354" cy="587428"/>
        </a:xfrm>
        <a:custGeom>
          <a:avLst/>
          <a:gdLst/>
          <a:ahLst/>
          <a:cxnLst/>
          <a:rect l="0" t="0" r="0" b="0"/>
          <a:pathLst>
            <a:path>
              <a:moveTo>
                <a:pt x="2086354" y="0"/>
              </a:moveTo>
              <a:lnTo>
                <a:pt x="2086354" y="293714"/>
              </a:lnTo>
              <a:lnTo>
                <a:pt x="0" y="293714"/>
              </a:lnTo>
              <a:lnTo>
                <a:pt x="0" y="587428"/>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E40B36-4447-47E6-B60A-AE899D710341}">
      <dsp:nvSpPr>
        <dsp:cNvPr id="0" name=""/>
        <dsp:cNvSpPr/>
      </dsp:nvSpPr>
      <dsp:spPr>
        <a:xfrm>
          <a:off x="6260533" y="5254674"/>
          <a:ext cx="1604888" cy="1069925"/>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Field Operations Advisor</a:t>
          </a:r>
        </a:p>
      </dsp:txBody>
      <dsp:txXfrm>
        <a:off x="6291870" y="5286011"/>
        <a:ext cx="1542214" cy="1007251"/>
      </dsp:txXfrm>
    </dsp:sp>
    <dsp:sp modelId="{DC443302-34C7-40FC-B91C-5915966A7FA7}">
      <dsp:nvSpPr>
        <dsp:cNvPr id="0" name=""/>
        <dsp:cNvSpPr/>
      </dsp:nvSpPr>
      <dsp:spPr>
        <a:xfrm>
          <a:off x="9103611" y="4667246"/>
          <a:ext cx="91440" cy="587428"/>
        </a:xfrm>
        <a:custGeom>
          <a:avLst/>
          <a:gdLst/>
          <a:ahLst/>
          <a:cxnLst/>
          <a:rect l="0" t="0" r="0" b="0"/>
          <a:pathLst>
            <a:path>
              <a:moveTo>
                <a:pt x="45720" y="0"/>
              </a:moveTo>
              <a:lnTo>
                <a:pt x="45720" y="587428"/>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AC4458-4B7A-45A5-8F48-EA4720C352FA}">
      <dsp:nvSpPr>
        <dsp:cNvPr id="0" name=""/>
        <dsp:cNvSpPr/>
      </dsp:nvSpPr>
      <dsp:spPr>
        <a:xfrm>
          <a:off x="8346887" y="5254674"/>
          <a:ext cx="1604888" cy="1069925"/>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Field Operations Advisor</a:t>
          </a:r>
        </a:p>
      </dsp:txBody>
      <dsp:txXfrm>
        <a:off x="8378224" y="5286011"/>
        <a:ext cx="1542214" cy="1007251"/>
      </dsp:txXfrm>
    </dsp:sp>
    <dsp:sp modelId="{E21FD679-39AC-4A6E-811B-3EF035206E68}">
      <dsp:nvSpPr>
        <dsp:cNvPr id="0" name=""/>
        <dsp:cNvSpPr/>
      </dsp:nvSpPr>
      <dsp:spPr>
        <a:xfrm>
          <a:off x="9149331" y="4667246"/>
          <a:ext cx="2086354" cy="587428"/>
        </a:xfrm>
        <a:custGeom>
          <a:avLst/>
          <a:gdLst/>
          <a:ahLst/>
          <a:cxnLst/>
          <a:rect l="0" t="0" r="0" b="0"/>
          <a:pathLst>
            <a:path>
              <a:moveTo>
                <a:pt x="0" y="0"/>
              </a:moveTo>
              <a:lnTo>
                <a:pt x="0" y="293714"/>
              </a:lnTo>
              <a:lnTo>
                <a:pt x="2086354" y="293714"/>
              </a:lnTo>
              <a:lnTo>
                <a:pt x="2086354" y="587428"/>
              </a:lnTo>
            </a:path>
          </a:pathLst>
        </a:custGeom>
        <a:noFill/>
        <a:ln w="25400" cap="flat" cmpd="sng" algn="ctr">
          <a:solidFill>
            <a:schemeClr val="accent2">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2559234-681D-4F8C-86EC-BFE6977E66ED}">
      <dsp:nvSpPr>
        <dsp:cNvPr id="0" name=""/>
        <dsp:cNvSpPr/>
      </dsp:nvSpPr>
      <dsp:spPr>
        <a:xfrm>
          <a:off x="10433242" y="5254674"/>
          <a:ext cx="1604888" cy="1069925"/>
        </a:xfrm>
        <a:prstGeom prst="roundRect">
          <a:avLst>
            <a:gd name="adj" fmla="val 10000"/>
          </a:avLst>
        </a:prstGeom>
        <a:gradFill rotWithShape="0">
          <a:gsLst>
            <a:gs pos="0">
              <a:schemeClr val="accent2">
                <a:tint val="80000"/>
                <a:hueOff val="0"/>
                <a:satOff val="0"/>
                <a:lumOff val="0"/>
                <a:alphaOff val="0"/>
                <a:shade val="51000"/>
                <a:satMod val="130000"/>
              </a:schemeClr>
            </a:gs>
            <a:gs pos="80000">
              <a:schemeClr val="accent2">
                <a:tint val="80000"/>
                <a:hueOff val="0"/>
                <a:satOff val="0"/>
                <a:lumOff val="0"/>
                <a:alphaOff val="0"/>
                <a:shade val="93000"/>
                <a:satMod val="130000"/>
              </a:schemeClr>
            </a:gs>
            <a:gs pos="100000">
              <a:schemeClr val="accent2">
                <a:tint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Field Operations Advisor</a:t>
          </a:r>
        </a:p>
      </dsp:txBody>
      <dsp:txXfrm>
        <a:off x="10464579" y="5286011"/>
        <a:ext cx="1542214" cy="1007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F5522-F793-4DB8-B675-34D3D3250F40}">
      <dsp:nvSpPr>
        <dsp:cNvPr id="0" name=""/>
        <dsp:cNvSpPr/>
      </dsp:nvSpPr>
      <dsp:spPr>
        <a:xfrm>
          <a:off x="6276" y="0"/>
          <a:ext cx="1731857" cy="4749938"/>
        </a:xfrm>
        <a:prstGeom prst="roundRect">
          <a:avLst>
            <a:gd name="adj" fmla="val 10000"/>
          </a:avLst>
        </a:prstGeom>
        <a:solidFill>
          <a:srgbClr val="9395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roxima Nova Alt Lt" panose="02000506030000020004" pitchFamily="50" charset="0"/>
            </a:rPr>
            <a:t>MONTH 1</a:t>
          </a:r>
        </a:p>
        <a:p>
          <a:pPr marL="0" lvl="0" indent="0" algn="ctr" defTabSz="622300">
            <a:lnSpc>
              <a:spcPct val="90000"/>
            </a:lnSpc>
            <a:spcBef>
              <a:spcPct val="0"/>
            </a:spcBef>
            <a:spcAft>
              <a:spcPct val="35000"/>
            </a:spcAft>
            <a:buNone/>
          </a:pPr>
          <a:r>
            <a:rPr lang="en-US" sz="1400" kern="1200" dirty="0">
              <a:solidFill>
                <a:schemeClr val="bg1"/>
              </a:solidFill>
              <a:latin typeface="Proxima Nova Alt Lt" panose="02000506030000020004" pitchFamily="50" charset="0"/>
            </a:rPr>
            <a:t>Increased price on Top 5 Sellers $.10 - $.20 generating an additional $1,200 in sales and adding 2-3% on Gross Profit</a:t>
          </a:r>
        </a:p>
        <a:p>
          <a:pPr marL="0" lvl="0" indent="0" algn="ctr" defTabSz="622300">
            <a:lnSpc>
              <a:spcPct val="90000"/>
            </a:lnSpc>
            <a:spcBef>
              <a:spcPct val="0"/>
            </a:spcBef>
            <a:spcAft>
              <a:spcPct val="35000"/>
            </a:spcAft>
            <a:buNone/>
          </a:pPr>
          <a:endParaRPr lang="en-US" sz="1200" kern="1200" dirty="0">
            <a:solidFill>
              <a:schemeClr val="bg1"/>
            </a:solidFill>
            <a:latin typeface="Proxima Nova Alt Lt" panose="02000506030000020004" pitchFamily="50" charset="0"/>
          </a:endParaRPr>
        </a:p>
      </dsp:txBody>
      <dsp:txXfrm>
        <a:off x="6276" y="1899975"/>
        <a:ext cx="1731857" cy="1899975"/>
      </dsp:txXfrm>
    </dsp:sp>
    <dsp:sp modelId="{1BE924D5-95FC-4559-AFCE-999C5238D445}">
      <dsp:nvSpPr>
        <dsp:cNvPr id="0" name=""/>
        <dsp:cNvSpPr/>
      </dsp:nvSpPr>
      <dsp:spPr>
        <a:xfrm>
          <a:off x="677717" y="698199"/>
          <a:ext cx="379725" cy="40655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C237E-E5F1-43FC-80D1-1ED604F94102}">
      <dsp:nvSpPr>
        <dsp:cNvPr id="0" name=""/>
        <dsp:cNvSpPr/>
      </dsp:nvSpPr>
      <dsp:spPr>
        <a:xfrm>
          <a:off x="1785465" y="0"/>
          <a:ext cx="1731857" cy="4749938"/>
        </a:xfrm>
        <a:prstGeom prst="roundRect">
          <a:avLst>
            <a:gd name="adj" fmla="val 10000"/>
          </a:avLst>
        </a:prstGeom>
        <a:solidFill>
          <a:srgbClr val="FCB0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roxima Nova Alt Lt" panose="02000506030000020004" pitchFamily="50" charset="0"/>
            </a:rPr>
            <a:t>MONTH 2</a:t>
          </a:r>
        </a:p>
        <a:p>
          <a:pPr marL="0" lvl="0" indent="0" algn="ctr" defTabSz="622300">
            <a:lnSpc>
              <a:spcPct val="90000"/>
            </a:lnSpc>
            <a:spcBef>
              <a:spcPct val="0"/>
            </a:spcBef>
            <a:spcAft>
              <a:spcPct val="35000"/>
            </a:spcAft>
            <a:buNone/>
          </a:pPr>
          <a:r>
            <a:rPr lang="en-US" sz="1400" kern="1200" dirty="0">
              <a:latin typeface="Proxima Nova Alt Lt" panose="02000506030000020004" pitchFamily="50" charset="0"/>
            </a:rPr>
            <a:t>Increased top 2 selling snacks $.40 for additional $800 in revenue. Targeted Waste Management ensuring less than 5%</a:t>
          </a:r>
        </a:p>
      </dsp:txBody>
      <dsp:txXfrm>
        <a:off x="1785465" y="1899975"/>
        <a:ext cx="1731857" cy="1899975"/>
      </dsp:txXfrm>
    </dsp:sp>
    <dsp:sp modelId="{E708C352-0EEE-4810-A488-051FEC82D6C6}">
      <dsp:nvSpPr>
        <dsp:cNvPr id="0" name=""/>
        <dsp:cNvSpPr/>
      </dsp:nvSpPr>
      <dsp:spPr>
        <a:xfrm>
          <a:off x="2473346" y="855020"/>
          <a:ext cx="356094" cy="41542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C1DDB-0876-4580-A569-3ECBC075945D}">
      <dsp:nvSpPr>
        <dsp:cNvPr id="0" name=""/>
        <dsp:cNvSpPr/>
      </dsp:nvSpPr>
      <dsp:spPr>
        <a:xfrm>
          <a:off x="3569277" y="0"/>
          <a:ext cx="1731857" cy="474993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Proxima Nova Alt Lt" panose="02000506030000020004" pitchFamily="50" charset="0"/>
            </a:rPr>
            <a:t>MONTH 3</a:t>
          </a:r>
        </a:p>
        <a:p>
          <a:pPr marL="0" lvl="0" indent="0" algn="ctr" defTabSz="622300">
            <a:lnSpc>
              <a:spcPct val="90000"/>
            </a:lnSpc>
            <a:spcBef>
              <a:spcPct val="0"/>
            </a:spcBef>
            <a:spcAft>
              <a:spcPct val="35000"/>
            </a:spcAft>
            <a:buNone/>
          </a:pPr>
          <a:r>
            <a:rPr lang="en-US" sz="1400" kern="1200" dirty="0">
              <a:latin typeface="Proxima Nova Alt Lt" panose="02000506030000020004" pitchFamily="50" charset="0"/>
            </a:rPr>
            <a:t>Continue focus on inventory and par level ordering. Utilize traffic count and store sales for staff requirements, and store hours.</a:t>
          </a:r>
        </a:p>
        <a:p>
          <a:pPr marL="0" lvl="0" indent="0" algn="ctr" defTabSz="622300">
            <a:lnSpc>
              <a:spcPct val="90000"/>
            </a:lnSpc>
            <a:spcBef>
              <a:spcPct val="0"/>
            </a:spcBef>
            <a:spcAft>
              <a:spcPct val="35000"/>
            </a:spcAft>
            <a:buNone/>
          </a:pPr>
          <a:endParaRPr lang="en-US" sz="1400" kern="1200" dirty="0">
            <a:latin typeface="Proxima Nova Alt Lt" panose="02000506030000020004" pitchFamily="50" charset="0"/>
          </a:endParaRPr>
        </a:p>
      </dsp:txBody>
      <dsp:txXfrm>
        <a:off x="3569277" y="1899975"/>
        <a:ext cx="1731857" cy="1899975"/>
      </dsp:txXfrm>
    </dsp:sp>
    <dsp:sp modelId="{DE9AA1BB-53CF-4B90-AC2B-0E65C7886A9B}">
      <dsp:nvSpPr>
        <dsp:cNvPr id="0" name=""/>
        <dsp:cNvSpPr/>
      </dsp:nvSpPr>
      <dsp:spPr>
        <a:xfrm>
          <a:off x="4182912" y="846320"/>
          <a:ext cx="504587" cy="5069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471C3D-49AC-46DD-B02D-D96F71E937A6}">
      <dsp:nvSpPr>
        <dsp:cNvPr id="0" name=""/>
        <dsp:cNvSpPr/>
      </dsp:nvSpPr>
      <dsp:spPr>
        <a:xfrm>
          <a:off x="5354742" y="0"/>
          <a:ext cx="1731857" cy="4749938"/>
        </a:xfrm>
        <a:prstGeom prst="roundRect">
          <a:avLst>
            <a:gd name="adj" fmla="val 10000"/>
          </a:avLst>
        </a:prstGeom>
        <a:solidFill>
          <a:srgbClr val="9395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Proxima Nova Alt Lt" panose="02000506030000020004" pitchFamily="50" charset="0"/>
          </a:endParaRPr>
        </a:p>
        <a:p>
          <a:pPr marL="0" lvl="0" indent="0" algn="ctr" defTabSz="622300">
            <a:lnSpc>
              <a:spcPct val="90000"/>
            </a:lnSpc>
            <a:spcBef>
              <a:spcPct val="0"/>
            </a:spcBef>
            <a:spcAft>
              <a:spcPct val="35000"/>
            </a:spcAft>
            <a:buNone/>
          </a:pPr>
          <a:endParaRPr lang="en-US" sz="1400" kern="1200" dirty="0">
            <a:latin typeface="Proxima Nova Alt Lt" panose="02000506030000020004" pitchFamily="50" charset="0"/>
          </a:endParaRPr>
        </a:p>
        <a:p>
          <a:pPr marL="0" lvl="0" indent="0" algn="ctr" defTabSz="622300">
            <a:lnSpc>
              <a:spcPct val="90000"/>
            </a:lnSpc>
            <a:spcBef>
              <a:spcPct val="0"/>
            </a:spcBef>
            <a:spcAft>
              <a:spcPct val="35000"/>
            </a:spcAft>
            <a:buNone/>
          </a:pPr>
          <a:r>
            <a:rPr lang="en-US" sz="1400" b="1" kern="1200" dirty="0">
              <a:latin typeface="Proxima Nova Alt Lt" panose="02000506030000020004" pitchFamily="50" charset="0"/>
            </a:rPr>
            <a:t>MONTH 4</a:t>
          </a:r>
        </a:p>
        <a:p>
          <a:pPr marL="0" lvl="0" indent="0" algn="ctr" defTabSz="622300">
            <a:lnSpc>
              <a:spcPct val="90000"/>
            </a:lnSpc>
            <a:spcBef>
              <a:spcPct val="0"/>
            </a:spcBef>
            <a:spcAft>
              <a:spcPct val="35000"/>
            </a:spcAft>
            <a:buNone/>
          </a:pPr>
          <a:r>
            <a:rPr lang="en-US" sz="1400" kern="1200" dirty="0">
              <a:latin typeface="Proxima Nova Alt Lt" panose="02000506030000020004" pitchFamily="50" charset="0"/>
            </a:rPr>
            <a:t>Evaluated bottom 10 sellers and removed slow movers reducing waste. Continued to monitor inventory, sales and waste</a:t>
          </a:r>
          <a:r>
            <a:rPr lang="en-US" sz="1200" kern="1200" dirty="0">
              <a:latin typeface="Proxima Nova Alt Lt" panose="02000506030000020004" pitchFamily="50" charset="0"/>
            </a:rPr>
            <a:t>.</a:t>
          </a:r>
        </a:p>
        <a:p>
          <a:pPr marL="0" lvl="0" indent="0" algn="ctr" defTabSz="622300">
            <a:lnSpc>
              <a:spcPct val="90000"/>
            </a:lnSpc>
            <a:spcBef>
              <a:spcPct val="0"/>
            </a:spcBef>
            <a:spcAft>
              <a:spcPct val="35000"/>
            </a:spcAft>
            <a:buNone/>
          </a:pPr>
          <a:endParaRPr lang="en-US" sz="1200" kern="1200" dirty="0">
            <a:latin typeface="Proxima Nova Alt Lt" panose="02000506030000020004" pitchFamily="50" charset="0"/>
          </a:endParaRPr>
        </a:p>
        <a:p>
          <a:pPr marL="0" lvl="0" indent="0" algn="ctr" defTabSz="622300">
            <a:lnSpc>
              <a:spcPct val="90000"/>
            </a:lnSpc>
            <a:spcBef>
              <a:spcPct val="0"/>
            </a:spcBef>
            <a:spcAft>
              <a:spcPct val="35000"/>
            </a:spcAft>
            <a:buNone/>
          </a:pPr>
          <a:endParaRPr lang="en-US" sz="1200" kern="1200" dirty="0">
            <a:latin typeface="Proxima Nova Alt Lt" panose="02000506030000020004" pitchFamily="50" charset="0"/>
          </a:endParaRPr>
        </a:p>
        <a:p>
          <a:pPr marL="0" lvl="0" indent="0" algn="ctr" defTabSz="622300">
            <a:lnSpc>
              <a:spcPct val="90000"/>
            </a:lnSpc>
            <a:spcBef>
              <a:spcPct val="0"/>
            </a:spcBef>
            <a:spcAft>
              <a:spcPct val="35000"/>
            </a:spcAft>
            <a:buNone/>
          </a:pPr>
          <a:endParaRPr lang="en-US" sz="1200" kern="1200" dirty="0">
            <a:latin typeface="Proxima Nova Alt Lt" panose="02000506030000020004" pitchFamily="50" charset="0"/>
          </a:endParaRPr>
        </a:p>
      </dsp:txBody>
      <dsp:txXfrm>
        <a:off x="5354742" y="1899975"/>
        <a:ext cx="1731857" cy="1899975"/>
      </dsp:txXfrm>
    </dsp:sp>
    <dsp:sp modelId="{C683CFBC-DAA6-432C-A6C5-2864B287DE79}">
      <dsp:nvSpPr>
        <dsp:cNvPr id="0" name=""/>
        <dsp:cNvSpPr/>
      </dsp:nvSpPr>
      <dsp:spPr>
        <a:xfrm>
          <a:off x="6021571" y="690528"/>
          <a:ext cx="394894" cy="42189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0B9C4-A3DF-499F-9102-821E2F622310}">
      <dsp:nvSpPr>
        <dsp:cNvPr id="0" name=""/>
        <dsp:cNvSpPr/>
      </dsp:nvSpPr>
      <dsp:spPr>
        <a:xfrm>
          <a:off x="346639" y="4037448"/>
          <a:ext cx="6519672" cy="712490"/>
        </a:xfrm>
        <a:prstGeom prst="leftRightArrow">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3843E1-EC7F-49F6-9458-AEA4E137CAAD}" type="datetimeFigureOut">
              <a:rPr lang="en-US" smtClean="0"/>
              <a:t>5/22/2018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FA3256-D354-426B-A57C-628C902DCDA8}" type="slidenum">
              <a:rPr lang="en-US" smtClean="0"/>
              <a:t>‹#›</a:t>
            </a:fld>
            <a:endParaRPr lang="en-US" dirty="0"/>
          </a:p>
        </p:txBody>
      </p:sp>
    </p:spTree>
    <p:extLst>
      <p:ext uri="{BB962C8B-B14F-4D97-AF65-F5344CB8AC3E}">
        <p14:creationId xmlns:p14="http://schemas.microsoft.com/office/powerpoint/2010/main" val="121565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E4B895-A525-410E-A7E1-C85EF5CC6CDE}" type="datetimeFigureOut">
              <a:rPr lang="en-US" smtClean="0"/>
              <a:t>5/22/2018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4170F4-A6AB-4FFC-9EFE-FE2B9467FFEC}" type="slidenum">
              <a:rPr lang="en-US" smtClean="0"/>
              <a:t>‹#›</a:t>
            </a:fld>
            <a:endParaRPr lang="en-US" dirty="0"/>
          </a:p>
        </p:txBody>
      </p:sp>
    </p:spTree>
    <p:extLst>
      <p:ext uri="{BB962C8B-B14F-4D97-AF65-F5344CB8AC3E}">
        <p14:creationId xmlns:p14="http://schemas.microsoft.com/office/powerpoint/2010/main" val="1038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a:t>
            </a:fld>
            <a:endParaRPr lang="en-US" dirty="0"/>
          </a:p>
        </p:txBody>
      </p:sp>
    </p:spTree>
    <p:extLst>
      <p:ext uri="{BB962C8B-B14F-4D97-AF65-F5344CB8AC3E}">
        <p14:creationId xmlns:p14="http://schemas.microsoft.com/office/powerpoint/2010/main" val="134177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11</a:t>
            </a:fld>
            <a:endParaRPr lang="en-US" dirty="0"/>
          </a:p>
        </p:txBody>
      </p:sp>
    </p:spTree>
    <p:extLst>
      <p:ext uri="{BB962C8B-B14F-4D97-AF65-F5344CB8AC3E}">
        <p14:creationId xmlns:p14="http://schemas.microsoft.com/office/powerpoint/2010/main" val="85934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12</a:t>
            </a:fld>
            <a:endParaRPr lang="en-US" dirty="0"/>
          </a:p>
        </p:txBody>
      </p:sp>
    </p:spTree>
    <p:extLst>
      <p:ext uri="{BB962C8B-B14F-4D97-AF65-F5344CB8AC3E}">
        <p14:creationId xmlns:p14="http://schemas.microsoft.com/office/powerpoint/2010/main" val="361216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13</a:t>
            </a:fld>
            <a:endParaRPr lang="en-US" dirty="0"/>
          </a:p>
        </p:txBody>
      </p:sp>
    </p:spTree>
    <p:extLst>
      <p:ext uri="{BB962C8B-B14F-4D97-AF65-F5344CB8AC3E}">
        <p14:creationId xmlns:p14="http://schemas.microsoft.com/office/powerpoint/2010/main" val="57158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14</a:t>
            </a:fld>
            <a:endParaRPr lang="en-US" dirty="0"/>
          </a:p>
        </p:txBody>
      </p:sp>
    </p:spTree>
    <p:extLst>
      <p:ext uri="{BB962C8B-B14F-4D97-AF65-F5344CB8AC3E}">
        <p14:creationId xmlns:p14="http://schemas.microsoft.com/office/powerpoint/2010/main" val="200443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15</a:t>
            </a:fld>
            <a:endParaRPr lang="en-US" dirty="0"/>
          </a:p>
        </p:txBody>
      </p:sp>
    </p:spTree>
    <p:extLst>
      <p:ext uri="{BB962C8B-B14F-4D97-AF65-F5344CB8AC3E}">
        <p14:creationId xmlns:p14="http://schemas.microsoft.com/office/powerpoint/2010/main" val="325456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16</a:t>
            </a:fld>
            <a:endParaRPr lang="en-US" dirty="0"/>
          </a:p>
        </p:txBody>
      </p:sp>
    </p:spTree>
    <p:extLst>
      <p:ext uri="{BB962C8B-B14F-4D97-AF65-F5344CB8AC3E}">
        <p14:creationId xmlns:p14="http://schemas.microsoft.com/office/powerpoint/2010/main" val="142199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17</a:t>
            </a:fld>
            <a:endParaRPr lang="en-US" dirty="0"/>
          </a:p>
        </p:txBody>
      </p:sp>
    </p:spTree>
    <p:extLst>
      <p:ext uri="{BB962C8B-B14F-4D97-AF65-F5344CB8AC3E}">
        <p14:creationId xmlns:p14="http://schemas.microsoft.com/office/powerpoint/2010/main" val="1455725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show an example of this later (Value Report)</a:t>
            </a:r>
          </a:p>
        </p:txBody>
      </p:sp>
      <p:sp>
        <p:nvSpPr>
          <p:cNvPr id="4" name="Slide Number Placeholder 3"/>
          <p:cNvSpPr>
            <a:spLocks noGrp="1"/>
          </p:cNvSpPr>
          <p:nvPr>
            <p:ph type="sldNum" sz="quarter" idx="10"/>
          </p:nvPr>
        </p:nvSpPr>
        <p:spPr/>
        <p:txBody>
          <a:bodyPr/>
          <a:lstStyle/>
          <a:p>
            <a:fld id="{8D4170F4-A6AB-4FFC-9EFE-FE2B9467FFEC}" type="slidenum">
              <a:rPr lang="en-US" smtClean="0"/>
              <a:t>18</a:t>
            </a:fld>
            <a:endParaRPr lang="en-US" dirty="0"/>
          </a:p>
        </p:txBody>
      </p:sp>
    </p:spTree>
    <p:extLst>
      <p:ext uri="{BB962C8B-B14F-4D97-AF65-F5344CB8AC3E}">
        <p14:creationId xmlns:p14="http://schemas.microsoft.com/office/powerpoint/2010/main" val="1791347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19</a:t>
            </a:fld>
            <a:endParaRPr lang="en-US" dirty="0"/>
          </a:p>
        </p:txBody>
      </p:sp>
    </p:spTree>
    <p:extLst>
      <p:ext uri="{BB962C8B-B14F-4D97-AF65-F5344CB8AC3E}">
        <p14:creationId xmlns:p14="http://schemas.microsoft.com/office/powerpoint/2010/main" val="374623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sales force not being able to handle foodservice.  I’ve yet to see a wholesaler show significant success without a foodservice team</a:t>
            </a:r>
          </a:p>
        </p:txBody>
      </p:sp>
      <p:sp>
        <p:nvSpPr>
          <p:cNvPr id="4" name="Slide Number Placeholder 3"/>
          <p:cNvSpPr>
            <a:spLocks noGrp="1"/>
          </p:cNvSpPr>
          <p:nvPr>
            <p:ph type="sldNum" sz="quarter" idx="10"/>
          </p:nvPr>
        </p:nvSpPr>
        <p:spPr/>
        <p:txBody>
          <a:bodyPr/>
          <a:lstStyle/>
          <a:p>
            <a:fld id="{8D4170F4-A6AB-4FFC-9EFE-FE2B9467FFEC}" type="slidenum">
              <a:rPr lang="en-US" smtClean="0"/>
              <a:t>21</a:t>
            </a:fld>
            <a:endParaRPr lang="en-US" dirty="0"/>
          </a:p>
        </p:txBody>
      </p:sp>
    </p:spTree>
    <p:extLst>
      <p:ext uri="{BB962C8B-B14F-4D97-AF65-F5344CB8AC3E}">
        <p14:creationId xmlns:p14="http://schemas.microsoft.com/office/powerpoint/2010/main" val="23279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2</a:t>
            </a:fld>
            <a:endParaRPr lang="en-US" dirty="0"/>
          </a:p>
        </p:txBody>
      </p:sp>
    </p:spTree>
    <p:extLst>
      <p:ext uri="{BB962C8B-B14F-4D97-AF65-F5344CB8AC3E}">
        <p14:creationId xmlns:p14="http://schemas.microsoft.com/office/powerpoint/2010/main" val="200002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vs. low cost.  Quality &amp; Service vs. Low Cost</a:t>
            </a:r>
          </a:p>
          <a:p>
            <a:r>
              <a:rPr lang="en-US" dirty="0"/>
              <a:t>Branded programs vs. simply selling foodservice ‘products’.  A strong BRAND will always drive more volume for the wholesaler and the retailer. </a:t>
            </a:r>
          </a:p>
        </p:txBody>
      </p:sp>
      <p:sp>
        <p:nvSpPr>
          <p:cNvPr id="4" name="Slide Number Placeholder 3"/>
          <p:cNvSpPr>
            <a:spLocks noGrp="1"/>
          </p:cNvSpPr>
          <p:nvPr>
            <p:ph type="sldNum" sz="quarter" idx="10"/>
          </p:nvPr>
        </p:nvSpPr>
        <p:spPr/>
        <p:txBody>
          <a:bodyPr/>
          <a:lstStyle/>
          <a:p>
            <a:fld id="{8D4170F4-A6AB-4FFC-9EFE-FE2B9467FFEC}" type="slidenum">
              <a:rPr lang="en-US" smtClean="0"/>
              <a:t>22</a:t>
            </a:fld>
            <a:endParaRPr lang="en-US" dirty="0"/>
          </a:p>
        </p:txBody>
      </p:sp>
    </p:spTree>
    <p:extLst>
      <p:ext uri="{BB962C8B-B14F-4D97-AF65-F5344CB8AC3E}">
        <p14:creationId xmlns:p14="http://schemas.microsoft.com/office/powerpoint/2010/main" val="203786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Hit on Data – The importance of having the RIGHT DATA in foodservice.  So many retailers insist on using their same POS system but reasons why it is not the best approach for the retailer. “Technomics”</a:t>
            </a:r>
          </a:p>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23</a:t>
            </a:fld>
            <a:endParaRPr lang="en-US" dirty="0"/>
          </a:p>
        </p:txBody>
      </p:sp>
    </p:spTree>
    <p:extLst>
      <p:ext uri="{BB962C8B-B14F-4D97-AF65-F5344CB8AC3E}">
        <p14:creationId xmlns:p14="http://schemas.microsoft.com/office/powerpoint/2010/main" val="4853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on Data – The importance of having the RIGHT DATA in foodservice.  So many retailers insist on using their same POS system but reasons why it is not the best approach for the retailer. “Technomics”</a:t>
            </a:r>
          </a:p>
        </p:txBody>
      </p:sp>
      <p:sp>
        <p:nvSpPr>
          <p:cNvPr id="4" name="Slide Number Placeholder 3"/>
          <p:cNvSpPr>
            <a:spLocks noGrp="1"/>
          </p:cNvSpPr>
          <p:nvPr>
            <p:ph type="sldNum" sz="quarter" idx="10"/>
          </p:nvPr>
        </p:nvSpPr>
        <p:spPr/>
        <p:txBody>
          <a:bodyPr/>
          <a:lstStyle/>
          <a:p>
            <a:fld id="{8D4170F4-A6AB-4FFC-9EFE-FE2B9467FFEC}" type="slidenum">
              <a:rPr lang="en-US" smtClean="0"/>
              <a:t>24</a:t>
            </a:fld>
            <a:endParaRPr lang="en-US" dirty="0"/>
          </a:p>
        </p:txBody>
      </p:sp>
    </p:spTree>
    <p:extLst>
      <p:ext uri="{BB962C8B-B14F-4D97-AF65-F5344CB8AC3E}">
        <p14:creationId xmlns:p14="http://schemas.microsoft.com/office/powerpoint/2010/main" val="3901670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gross margin opportunity available for retailers and the additional item sales that foodservice drives in c-st</a:t>
            </a:r>
            <a:r>
              <a:rPr lang="en-US" dirty="0">
                <a:solidFill>
                  <a:srgbClr val="BF1F24"/>
                </a:solidFill>
              </a:rPr>
              <a:t>o</a:t>
            </a:r>
            <a:r>
              <a:rPr lang="en-US" dirty="0"/>
              <a:t>res</a:t>
            </a:r>
          </a:p>
          <a:p>
            <a:r>
              <a:rPr lang="en-US" dirty="0"/>
              <a:t>One of, if not the largest gross margin opportunity.  C-Store is shrinking</a:t>
            </a:r>
          </a:p>
        </p:txBody>
      </p:sp>
      <p:sp>
        <p:nvSpPr>
          <p:cNvPr id="4" name="Slide Number Placeholder 3"/>
          <p:cNvSpPr>
            <a:spLocks noGrp="1"/>
          </p:cNvSpPr>
          <p:nvPr>
            <p:ph type="sldNum" sz="quarter" idx="10"/>
          </p:nvPr>
        </p:nvSpPr>
        <p:spPr/>
        <p:txBody>
          <a:bodyPr/>
          <a:lstStyle/>
          <a:p>
            <a:fld id="{8D4170F4-A6AB-4FFC-9EFE-FE2B9467FFEC}" type="slidenum">
              <a:rPr lang="en-US" smtClean="0"/>
              <a:t>25</a:t>
            </a:fld>
            <a:endParaRPr lang="en-US" dirty="0"/>
          </a:p>
        </p:txBody>
      </p:sp>
    </p:spTree>
    <p:extLst>
      <p:ext uri="{BB962C8B-B14F-4D97-AF65-F5344CB8AC3E}">
        <p14:creationId xmlns:p14="http://schemas.microsoft.com/office/powerpoint/2010/main" val="60984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outside firm that controls a BRAND can be ‘the bad guy’ and mitigate conflict between you and the customer</a:t>
            </a:r>
          </a:p>
        </p:txBody>
      </p:sp>
      <p:sp>
        <p:nvSpPr>
          <p:cNvPr id="4" name="Slide Number Placeholder 3"/>
          <p:cNvSpPr>
            <a:spLocks noGrp="1"/>
          </p:cNvSpPr>
          <p:nvPr>
            <p:ph type="sldNum" sz="quarter" idx="10"/>
          </p:nvPr>
        </p:nvSpPr>
        <p:spPr/>
        <p:txBody>
          <a:bodyPr/>
          <a:lstStyle/>
          <a:p>
            <a:fld id="{8D4170F4-A6AB-4FFC-9EFE-FE2B9467FFEC}" type="slidenum">
              <a:rPr lang="en-US" smtClean="0"/>
              <a:t>26</a:t>
            </a:fld>
            <a:endParaRPr lang="en-US" dirty="0"/>
          </a:p>
        </p:txBody>
      </p:sp>
    </p:spTree>
    <p:extLst>
      <p:ext uri="{BB962C8B-B14F-4D97-AF65-F5344CB8AC3E}">
        <p14:creationId xmlns:p14="http://schemas.microsoft.com/office/powerpoint/2010/main" val="612815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170F4-A6AB-4FFC-9EFE-FE2B9467FFEC}" type="slidenum">
              <a:rPr lang="en-US" smtClean="0"/>
              <a:t>29</a:t>
            </a:fld>
            <a:endParaRPr lang="en-US" dirty="0"/>
          </a:p>
        </p:txBody>
      </p:sp>
    </p:spTree>
    <p:extLst>
      <p:ext uri="{BB962C8B-B14F-4D97-AF65-F5344CB8AC3E}">
        <p14:creationId xmlns:p14="http://schemas.microsoft.com/office/powerpoint/2010/main" val="918691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30</a:t>
            </a:fld>
            <a:endParaRPr lang="en-US" dirty="0"/>
          </a:p>
        </p:txBody>
      </p:sp>
    </p:spTree>
    <p:extLst>
      <p:ext uri="{BB962C8B-B14F-4D97-AF65-F5344CB8AC3E}">
        <p14:creationId xmlns:p14="http://schemas.microsoft.com/office/powerpoint/2010/main" val="283144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170F4-A6AB-4FFC-9EFE-FE2B9467FFEC}" type="slidenum">
              <a:rPr lang="en-US" smtClean="0"/>
              <a:t>31</a:t>
            </a:fld>
            <a:endParaRPr lang="en-US" dirty="0"/>
          </a:p>
        </p:txBody>
      </p:sp>
    </p:spTree>
    <p:extLst>
      <p:ext uri="{BB962C8B-B14F-4D97-AF65-F5344CB8AC3E}">
        <p14:creationId xmlns:p14="http://schemas.microsoft.com/office/powerpoint/2010/main" val="110479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Mid-America Dairymen – Spent 5 years with a Fortune 100 company seeing how BRANDED “food should be run”</a:t>
            </a:r>
          </a:p>
          <a:p>
            <a:r>
              <a:rPr lang="en-US" dirty="0"/>
              <a:t>Worked for Chester’s Fried as a Distributor</a:t>
            </a:r>
          </a:p>
          <a:p>
            <a:r>
              <a:rPr lang="en-US" dirty="0"/>
              <a:t>Started PFS 20 years ago with food distribution – Branded programs Direct Store Delivery, to OTR &amp; Fleet,  transitioned to full distribution model, food manufacturing</a:t>
            </a:r>
          </a:p>
        </p:txBody>
      </p:sp>
      <p:sp>
        <p:nvSpPr>
          <p:cNvPr id="4" name="Slide Number Placeholder 3"/>
          <p:cNvSpPr>
            <a:spLocks noGrp="1"/>
          </p:cNvSpPr>
          <p:nvPr>
            <p:ph type="sldNum" sz="quarter" idx="10"/>
          </p:nvPr>
        </p:nvSpPr>
        <p:spPr/>
        <p:txBody>
          <a:bodyPr/>
          <a:lstStyle/>
          <a:p>
            <a:fld id="{8D4170F4-A6AB-4FFC-9EFE-FE2B9467FFEC}" type="slidenum">
              <a:rPr lang="en-US" smtClean="0"/>
              <a:t>3</a:t>
            </a:fld>
            <a:endParaRPr lang="en-US" dirty="0"/>
          </a:p>
        </p:txBody>
      </p:sp>
    </p:spTree>
    <p:extLst>
      <p:ext uri="{BB962C8B-B14F-4D97-AF65-F5344CB8AC3E}">
        <p14:creationId xmlns:p14="http://schemas.microsoft.com/office/powerpoint/2010/main" val="73320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4</a:t>
            </a:fld>
            <a:endParaRPr lang="en-US" dirty="0"/>
          </a:p>
        </p:txBody>
      </p:sp>
    </p:spTree>
    <p:extLst>
      <p:ext uri="{BB962C8B-B14F-4D97-AF65-F5344CB8AC3E}">
        <p14:creationId xmlns:p14="http://schemas.microsoft.com/office/powerpoint/2010/main" val="304786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5</a:t>
            </a:fld>
            <a:endParaRPr lang="en-US" dirty="0"/>
          </a:p>
        </p:txBody>
      </p:sp>
    </p:spTree>
    <p:extLst>
      <p:ext uri="{BB962C8B-B14F-4D97-AF65-F5344CB8AC3E}">
        <p14:creationId xmlns:p14="http://schemas.microsoft.com/office/powerpoint/2010/main" val="292531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6</a:t>
            </a:fld>
            <a:endParaRPr lang="en-US" dirty="0"/>
          </a:p>
        </p:txBody>
      </p:sp>
    </p:spTree>
    <p:extLst>
      <p:ext uri="{BB962C8B-B14F-4D97-AF65-F5344CB8AC3E}">
        <p14:creationId xmlns:p14="http://schemas.microsoft.com/office/powerpoint/2010/main" val="1267058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7</a:t>
            </a:fld>
            <a:endParaRPr lang="en-US" dirty="0"/>
          </a:p>
        </p:txBody>
      </p:sp>
    </p:spTree>
    <p:extLst>
      <p:ext uri="{BB962C8B-B14F-4D97-AF65-F5344CB8AC3E}">
        <p14:creationId xmlns:p14="http://schemas.microsoft.com/office/powerpoint/2010/main" val="334452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170F4-A6AB-4FFC-9EFE-FE2B9467FFEC}" type="slidenum">
              <a:rPr lang="en-US" smtClean="0"/>
              <a:t>8</a:t>
            </a:fld>
            <a:endParaRPr lang="en-US" dirty="0"/>
          </a:p>
        </p:txBody>
      </p:sp>
    </p:spTree>
    <p:extLst>
      <p:ext uri="{BB962C8B-B14F-4D97-AF65-F5344CB8AC3E}">
        <p14:creationId xmlns:p14="http://schemas.microsoft.com/office/powerpoint/2010/main" val="162098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170F4-A6AB-4FFC-9EFE-FE2B9467FFEC}" type="slidenum">
              <a:rPr lang="en-US" smtClean="0"/>
              <a:t>9</a:t>
            </a:fld>
            <a:endParaRPr lang="en-US" dirty="0"/>
          </a:p>
        </p:txBody>
      </p:sp>
    </p:spTree>
    <p:extLst>
      <p:ext uri="{BB962C8B-B14F-4D97-AF65-F5344CB8AC3E}">
        <p14:creationId xmlns:p14="http://schemas.microsoft.com/office/powerpoint/2010/main" val="281801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39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128156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2625905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362731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98183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339945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202201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2559542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130141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129958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300647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2197001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203299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3775486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991640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3F6B70-FCE8-4C55-A8B7-EBAB0FB18FA5}"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14E01-0552-47A9-AD26-E7DC0709A16B}" type="slidenum">
              <a:rPr lang="en-US" smtClean="0"/>
              <a:t>‹#›</a:t>
            </a:fld>
            <a:endParaRPr lang="en-US" dirty="0"/>
          </a:p>
        </p:txBody>
      </p:sp>
    </p:spTree>
    <p:extLst>
      <p:ext uri="{BB962C8B-B14F-4D97-AF65-F5344CB8AC3E}">
        <p14:creationId xmlns:p14="http://schemas.microsoft.com/office/powerpoint/2010/main" val="3624429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2382265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2796105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848552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257316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3238529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45609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2976739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2841626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3327439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2290243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4871571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02E38-2AD0-46C9-A302-632E1747F5B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DEA067-8BB6-480D-9DAD-24D4FCA43E33}" type="slidenum">
              <a:rPr lang="en-US" smtClean="0"/>
              <a:t>‹#›</a:t>
            </a:fld>
            <a:endParaRPr lang="en-US" dirty="0"/>
          </a:p>
        </p:txBody>
      </p:sp>
    </p:spTree>
    <p:extLst>
      <p:ext uri="{BB962C8B-B14F-4D97-AF65-F5344CB8AC3E}">
        <p14:creationId xmlns:p14="http://schemas.microsoft.com/office/powerpoint/2010/main" val="312918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3425021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2824068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2100540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4143417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408655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3895344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1152792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2721058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746883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3953145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3973606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BB0AD2-F83A-47E1-A198-3281B157755C}"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C839E-FAAA-4BD0-8CB0-6763AF571200}" type="slidenum">
              <a:rPr lang="en-US" smtClean="0"/>
              <a:t>‹#›</a:t>
            </a:fld>
            <a:endParaRPr lang="en-US" dirty="0"/>
          </a:p>
        </p:txBody>
      </p:sp>
    </p:spTree>
    <p:extLst>
      <p:ext uri="{BB962C8B-B14F-4D97-AF65-F5344CB8AC3E}">
        <p14:creationId xmlns:p14="http://schemas.microsoft.com/office/powerpoint/2010/main" val="4276537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831641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27216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3760692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267299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1159216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3894034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3302586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2521994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1608750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119917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3093820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329B9-DF8E-49E2-A663-31553BC60EA9}"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3DFBC6-2980-4770-9FEF-49785BE708EE}" type="slidenum">
              <a:rPr lang="en-US" smtClean="0"/>
              <a:t>‹#›</a:t>
            </a:fld>
            <a:endParaRPr lang="en-US" dirty="0"/>
          </a:p>
        </p:txBody>
      </p:sp>
    </p:spTree>
    <p:extLst>
      <p:ext uri="{BB962C8B-B14F-4D97-AF65-F5344CB8AC3E}">
        <p14:creationId xmlns:p14="http://schemas.microsoft.com/office/powerpoint/2010/main" val="320946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195488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34295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139518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726C5D-4E0F-4D1D-8F71-C283FCD404F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862532-6789-442E-892F-0832D5E2B2BE}" type="slidenum">
              <a:rPr lang="en-US" smtClean="0"/>
              <a:t>‹#›</a:t>
            </a:fld>
            <a:endParaRPr lang="en-US" dirty="0"/>
          </a:p>
        </p:txBody>
      </p:sp>
    </p:spTree>
    <p:extLst>
      <p:ext uri="{BB962C8B-B14F-4D97-AF65-F5344CB8AC3E}">
        <p14:creationId xmlns:p14="http://schemas.microsoft.com/office/powerpoint/2010/main" val="2128559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Title 1"/>
          <p:cNvSpPr txBox="1">
            <a:spLocks/>
          </p:cNvSpPr>
          <p:nvPr/>
        </p:nvSpPr>
        <p:spPr>
          <a:xfrm>
            <a:off x="914400" y="3048000"/>
            <a:ext cx="10363200" cy="10096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a:t>Doing Foodservice Right:</a:t>
            </a:r>
          </a:p>
        </p:txBody>
      </p:sp>
      <p:sp>
        <p:nvSpPr>
          <p:cNvPr id="9" name="Subtitle 2"/>
          <p:cNvSpPr txBox="1">
            <a:spLocks/>
          </p:cNvSpPr>
          <p:nvPr/>
        </p:nvSpPr>
        <p:spPr>
          <a:xfrm>
            <a:off x="1828800" y="4038600"/>
            <a:ext cx="8534400" cy="609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aseline="0" dirty="0"/>
              <a:t>May 22</a:t>
            </a:r>
            <a:r>
              <a:rPr lang="en-US" sz="4000" baseline="30000" dirty="0"/>
              <a:t>nd</a:t>
            </a:r>
            <a:r>
              <a:rPr lang="en-US" sz="4000" baseline="0" dirty="0"/>
              <a:t>, 2018</a:t>
            </a:r>
            <a:endParaRPr lang="en-US" sz="4000" dirty="0"/>
          </a:p>
        </p:txBody>
      </p:sp>
      <p:pic>
        <p:nvPicPr>
          <p:cNvPr id="28" name="Picture 27">
            <a:extLst>
              <a:ext uri="{FF2B5EF4-FFF2-40B4-BE49-F238E27FC236}">
                <a16:creationId xmlns:a16="http://schemas.microsoft.com/office/drawing/2014/main" id="{6A0B5451-8230-4372-BF8B-B6EF6DAC6F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2834094"/>
          </a:xfrm>
          <a:prstGeom prst="rect">
            <a:avLst/>
          </a:prstGeom>
        </p:spPr>
      </p:pic>
      <p:pic>
        <p:nvPicPr>
          <p:cNvPr id="30" name="Picture 29">
            <a:extLst>
              <a:ext uri="{FF2B5EF4-FFF2-40B4-BE49-F238E27FC236}">
                <a16:creationId xmlns:a16="http://schemas.microsoft.com/office/drawing/2014/main" id="{DB2D6812-6D48-4FDB-901B-E2A2A7FB98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01093" y="5236461"/>
            <a:ext cx="9390907" cy="1621539"/>
          </a:xfrm>
          <a:prstGeom prst="rect">
            <a:avLst/>
          </a:prstGeom>
        </p:spPr>
      </p:pic>
    </p:spTree>
    <p:extLst>
      <p:ext uri="{BB962C8B-B14F-4D97-AF65-F5344CB8AC3E}">
        <p14:creationId xmlns:p14="http://schemas.microsoft.com/office/powerpoint/2010/main" val="134390791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26C5D-4E0F-4D1D-8F71-C283FCD404F8}" type="datetimeFigureOut">
              <a:rPr lang="en-US" smtClean="0"/>
              <a:t>5/22/2018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62532-6789-442E-892F-0832D5E2B2BE}" type="slidenum">
              <a:rPr lang="en-US" smtClean="0"/>
              <a:t>‹#›</a:t>
            </a:fld>
            <a:endParaRPr lang="en-US" dirty="0"/>
          </a:p>
        </p:txBody>
      </p:sp>
    </p:spTree>
    <p:extLst>
      <p:ext uri="{BB962C8B-B14F-4D97-AF65-F5344CB8AC3E}">
        <p14:creationId xmlns:p14="http://schemas.microsoft.com/office/powerpoint/2010/main" val="362303755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F6B70-FCE8-4C55-A8B7-EBAB0FB18FA5}" type="datetimeFigureOut">
              <a:rPr lang="en-US" smtClean="0"/>
              <a:t>5/22/2018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14E01-0552-47A9-AD26-E7DC0709A16B}" type="slidenum">
              <a:rPr lang="en-US" smtClean="0"/>
              <a:t>‹#›</a:t>
            </a:fld>
            <a:endParaRPr lang="en-US" dirty="0"/>
          </a:p>
        </p:txBody>
      </p:sp>
    </p:spTree>
    <p:extLst>
      <p:ext uri="{BB962C8B-B14F-4D97-AF65-F5344CB8AC3E}">
        <p14:creationId xmlns:p14="http://schemas.microsoft.com/office/powerpoint/2010/main" val="17832850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02E38-2AD0-46C9-A302-632E1747F5BC}" type="datetimeFigureOut">
              <a:rPr lang="en-US" smtClean="0"/>
              <a:t>5/22/2018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EA067-8BB6-480D-9DAD-24D4FCA43E33}" type="slidenum">
              <a:rPr lang="en-US" smtClean="0"/>
              <a:t>‹#›</a:t>
            </a:fld>
            <a:endParaRPr lang="en-US" dirty="0"/>
          </a:p>
        </p:txBody>
      </p:sp>
    </p:spTree>
    <p:extLst>
      <p:ext uri="{BB962C8B-B14F-4D97-AF65-F5344CB8AC3E}">
        <p14:creationId xmlns:p14="http://schemas.microsoft.com/office/powerpoint/2010/main" val="26290441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791200"/>
            <a:ext cx="4181864" cy="1088138"/>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B0AD2-F83A-47E1-A198-3281B157755C}" type="datetimeFigureOut">
              <a:rPr lang="en-US" smtClean="0"/>
              <a:t>5/22/2018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C839E-FAAA-4BD0-8CB0-6763AF571200}" type="slidenum">
              <a:rPr lang="en-US" smtClean="0"/>
              <a:t>‹#›</a:t>
            </a:fld>
            <a:endParaRPr lang="en-US" dirty="0"/>
          </a:p>
        </p:txBody>
      </p:sp>
    </p:spTree>
    <p:extLst>
      <p:ext uri="{BB962C8B-B14F-4D97-AF65-F5344CB8AC3E}">
        <p14:creationId xmlns:p14="http://schemas.microsoft.com/office/powerpoint/2010/main" val="13999434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4801" y="5815582"/>
            <a:ext cx="4303785" cy="1042418"/>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329B9-DF8E-49E2-A663-31553BC60EA9}" type="datetimeFigureOut">
              <a:rPr lang="en-US" smtClean="0"/>
              <a:t>5/22/2018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DFBC6-2980-4770-9FEF-49785BE708EE}" type="slidenum">
              <a:rPr lang="en-US" smtClean="0"/>
              <a:t>‹#›</a:t>
            </a:fld>
            <a:endParaRPr lang="en-US" dirty="0"/>
          </a:p>
        </p:txBody>
      </p:sp>
    </p:spTree>
    <p:extLst>
      <p:ext uri="{BB962C8B-B14F-4D97-AF65-F5344CB8AC3E}">
        <p14:creationId xmlns:p14="http://schemas.microsoft.com/office/powerpoint/2010/main" val="8185587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hyperlink" Target="http://www.rischiocalcolato.it/2014/06/bubbone-genovese-sta-per-esplodere-palalzzo-giustizia-genova-si-dormono-forse-sonni-tranquilli.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12"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diagramQuickStyle" Target="../diagrams/quickStyle2.xml"/><Relationship Id="rId11" Type="http://schemas.openxmlformats.org/officeDocument/2006/relationships/chart" Target="../charts/chart3.xml"/><Relationship Id="rId5" Type="http://schemas.openxmlformats.org/officeDocument/2006/relationships/diagramLayout" Target="../diagrams/layout2.xml"/><Relationship Id="rId10" Type="http://schemas.openxmlformats.org/officeDocument/2006/relationships/chart" Target="../charts/chart2.xml"/><Relationship Id="rId4" Type="http://schemas.openxmlformats.org/officeDocument/2006/relationships/diagramData" Target="../diagrams/data2.xml"/><Relationship Id="rId9"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G6KnZ7IrbAhWS94MKHaLHAsUQjRx6BAgBEAU&amp;url=http://howtoplanandsellabusiness.com/how-to-sell-a-business-newsletters/low-or-inconsistent-gross-margins/&amp;psig=AOvVaw3nEPkV6XQ0XRjRPt22ly9m&amp;ust=1526581283316744"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hyperlink" Target="mailto:Shawn.Burcham@pfsbrands.com" TargetMode="External"/><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hyperlink" Target="mailto:Lori.Kimbrough@pfsbrand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01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FDCF8-5934-49A0-8077-21006AF6A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228" y="304800"/>
            <a:ext cx="4475544" cy="1621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B4947FFB-908A-479C-9C70-3B7998F0D58C}"/>
              </a:ext>
            </a:extLst>
          </p:cNvPr>
          <p:cNvSpPr txBox="1"/>
          <p:nvPr/>
        </p:nvSpPr>
        <p:spPr>
          <a:xfrm>
            <a:off x="495300" y="2492276"/>
            <a:ext cx="11201400" cy="2308324"/>
          </a:xfrm>
          <a:prstGeom prst="rect">
            <a:avLst/>
          </a:prstGeom>
          <a:noFill/>
        </p:spPr>
        <p:txBody>
          <a:bodyPr wrap="square" rtlCol="0">
            <a:spAutoFit/>
          </a:bodyPr>
          <a:lstStyle/>
          <a:p>
            <a:pPr algn="ctr"/>
            <a:r>
              <a:rPr lang="en-US" sz="3600" dirty="0"/>
              <a:t>If asked, can everyone in your organization state your core purpose?</a:t>
            </a:r>
          </a:p>
          <a:p>
            <a:pPr algn="ctr"/>
            <a:endParaRPr lang="en-US" sz="2400" dirty="0"/>
          </a:p>
          <a:p>
            <a:pPr algn="ctr"/>
            <a:r>
              <a:rPr lang="en-US" sz="4400" b="1" dirty="0"/>
              <a:t>Yes</a:t>
            </a:r>
            <a:r>
              <a:rPr lang="en-US" sz="3600" dirty="0"/>
              <a:t> or </a:t>
            </a:r>
            <a:r>
              <a:rPr lang="en-US" sz="4400" b="1" dirty="0"/>
              <a:t>No</a:t>
            </a:r>
            <a:endParaRPr lang="en-US" sz="3600" b="1" dirty="0"/>
          </a:p>
        </p:txBody>
      </p:sp>
    </p:spTree>
    <p:extLst>
      <p:ext uri="{BB962C8B-B14F-4D97-AF65-F5344CB8AC3E}">
        <p14:creationId xmlns:p14="http://schemas.microsoft.com/office/powerpoint/2010/main" val="335479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800" y="152400"/>
            <a:ext cx="4572000" cy="10207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Challenges…</a:t>
            </a:r>
          </a:p>
        </p:txBody>
      </p:sp>
      <p:sp>
        <p:nvSpPr>
          <p:cNvPr id="3" name="TextBox 2"/>
          <p:cNvSpPr txBox="1"/>
          <p:nvPr/>
        </p:nvSpPr>
        <p:spPr>
          <a:xfrm>
            <a:off x="1181100" y="2118479"/>
            <a:ext cx="9829800" cy="3139321"/>
          </a:xfrm>
          <a:prstGeom prst="rect">
            <a:avLst/>
          </a:prstGeom>
          <a:noFill/>
        </p:spPr>
        <p:txBody>
          <a:bodyPr wrap="square" rtlCol="0">
            <a:spAutoFit/>
          </a:bodyPr>
          <a:lstStyle/>
          <a:p>
            <a:pPr algn="ctr"/>
            <a:r>
              <a:rPr lang="en-US" sz="6600" dirty="0"/>
              <a:t>What are your </a:t>
            </a:r>
            <a:r>
              <a:rPr lang="en-US" sz="6600" b="1" dirty="0">
                <a:solidFill>
                  <a:srgbClr val="BF1F24"/>
                </a:solidFill>
              </a:rPr>
              <a:t>biggest</a:t>
            </a:r>
            <a:r>
              <a:rPr lang="en-US" sz="6600" dirty="0"/>
              <a:t> challenges with foodservice? </a:t>
            </a:r>
          </a:p>
        </p:txBody>
      </p:sp>
    </p:spTree>
    <p:extLst>
      <p:ext uri="{BB962C8B-B14F-4D97-AF65-F5344CB8AC3E}">
        <p14:creationId xmlns:p14="http://schemas.microsoft.com/office/powerpoint/2010/main" val="415654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0" y="3429000"/>
            <a:ext cx="4191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800" b="1" dirty="0">
                <a:ln w="11430" cmpd="dbl"/>
                <a:solidFill>
                  <a:schemeClr val="tx1">
                    <a:lumMod val="65000"/>
                    <a:lumOff val="35000"/>
                  </a:schemeClr>
                </a:solidFill>
                <a:effectLst>
                  <a:outerShdw blurRad="50800" dist="39000" dir="5460000" algn="tl">
                    <a:srgbClr val="C00000">
                      <a:alpha val="38000"/>
                    </a:srgbClr>
                  </a:outerShdw>
                </a:effectLst>
              </a:rPr>
              <a:t>PEPPER</a:t>
            </a:r>
          </a:p>
        </p:txBody>
      </p:sp>
      <p:sp>
        <p:nvSpPr>
          <p:cNvPr id="4" name="Title 1"/>
          <p:cNvSpPr txBox="1">
            <a:spLocks/>
          </p:cNvSpPr>
          <p:nvPr/>
        </p:nvSpPr>
        <p:spPr>
          <a:xfrm>
            <a:off x="1676400" y="1600200"/>
            <a:ext cx="8839200" cy="11430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to be </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successful</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in the foodservice business…</a:t>
            </a:r>
          </a:p>
        </p:txBody>
      </p:sp>
    </p:spTree>
    <p:extLst>
      <p:ext uri="{BB962C8B-B14F-4D97-AF65-F5344CB8AC3E}">
        <p14:creationId xmlns:p14="http://schemas.microsoft.com/office/powerpoint/2010/main" val="20452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3697" y="152400"/>
            <a:ext cx="1864614" cy="923330"/>
          </a:xfrm>
          <a:prstGeom prst="rect">
            <a:avLst/>
          </a:prstGeom>
        </p:spPr>
        <p:txBody>
          <a:bodyPr wrap="none">
            <a:spAutoFit/>
          </a:bodyPr>
          <a:lstStyle/>
          <a:p>
            <a:pPr algn="ctr"/>
            <a:r>
              <a:rPr lang="en-US" sz="5400" b="1" u="sng" dirty="0"/>
              <a:t>P</a:t>
            </a:r>
            <a:r>
              <a:rPr lang="en-US" sz="4400" b="1" dirty="0"/>
              <a:t>eople</a:t>
            </a:r>
          </a:p>
        </p:txBody>
      </p:sp>
      <p:sp>
        <p:nvSpPr>
          <p:cNvPr id="4" name="Rectangle 3"/>
          <p:cNvSpPr/>
          <p:nvPr/>
        </p:nvSpPr>
        <p:spPr>
          <a:xfrm>
            <a:off x="3429000" y="1406128"/>
            <a:ext cx="7010400" cy="4308872"/>
          </a:xfrm>
          <a:prstGeom prst="rect">
            <a:avLst/>
          </a:prstGeom>
        </p:spPr>
        <p:txBody>
          <a:bodyPr wrap="square">
            <a:spAutoFit/>
          </a:bodyPr>
          <a:lstStyle/>
          <a:p>
            <a:pPr marL="457200" indent="-457200">
              <a:buFont typeface="Arial" panose="020B0604020202020204" pitchFamily="34" charset="0"/>
              <a:buChar char="•"/>
            </a:pPr>
            <a:r>
              <a:rPr lang="en-US" sz="2800" dirty="0"/>
              <a:t>Find committed partners that will </a:t>
            </a:r>
            <a:r>
              <a:rPr lang="en-US" sz="2800" u="sng" dirty="0"/>
              <a:t>fully</a:t>
            </a:r>
            <a:r>
              <a:rPr lang="en-US" sz="2800" dirty="0"/>
              <a:t> support fresh food</a:t>
            </a:r>
            <a:endParaRPr lang="en-US" sz="1100" dirty="0"/>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sz="2800" dirty="0"/>
              <a:t>Work to hire the right people in the right places</a:t>
            </a:r>
            <a:endParaRPr lang="en-US" sz="1100" dirty="0"/>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sz="2800" dirty="0"/>
              <a:t>Commit to learning from those who know what it takes to be successful</a:t>
            </a:r>
            <a:endParaRPr lang="en-US" sz="1100" dirty="0"/>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sz="2800" dirty="0"/>
              <a:t>First find the right WHO and then do WHAT </a:t>
            </a:r>
          </a:p>
          <a:p>
            <a:pPr marL="457200" indent="-457200">
              <a:buFont typeface="Arial" panose="020B0604020202020204" pitchFamily="34" charset="0"/>
              <a:buChar char="•"/>
            </a:pPr>
            <a:endParaRPr lang="en-US" sz="800" dirty="0"/>
          </a:p>
          <a:p>
            <a:pPr lvl="1"/>
            <a:r>
              <a:rPr lang="en-US" sz="2800" b="1" dirty="0"/>
              <a:t>First WHO, then WHAT</a:t>
            </a:r>
          </a:p>
        </p:txBody>
      </p:sp>
      <p:sp>
        <p:nvSpPr>
          <p:cNvPr id="5" name="Rectangle 4"/>
          <p:cNvSpPr/>
          <p:nvPr/>
        </p:nvSpPr>
        <p:spPr>
          <a:xfrm>
            <a:off x="1600200" y="1720841"/>
            <a:ext cx="2590800" cy="646331"/>
          </a:xfrm>
          <a:prstGeom prst="rect">
            <a:avLst/>
          </a:prstGeom>
        </p:spPr>
        <p:txBody>
          <a:bodyPr wrap="square">
            <a:spAutoFit/>
          </a:bodyPr>
          <a:lstStyle/>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eople</a:t>
            </a:r>
          </a:p>
        </p:txBody>
      </p:sp>
    </p:spTree>
    <p:extLst>
      <p:ext uri="{BB962C8B-B14F-4D97-AF65-F5344CB8AC3E}">
        <p14:creationId xmlns:p14="http://schemas.microsoft.com/office/powerpoint/2010/main" val="10442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61661" y="32127"/>
            <a:ext cx="2244525" cy="1107996"/>
          </a:xfrm>
          <a:prstGeom prst="rect">
            <a:avLst/>
          </a:prstGeom>
        </p:spPr>
        <p:txBody>
          <a:bodyPr wrap="none">
            <a:spAutoFit/>
          </a:bodyPr>
          <a:lstStyle/>
          <a:p>
            <a:pPr algn="ctr"/>
            <a:r>
              <a:rPr lang="en-US" sz="6600" b="1" u="sng" dirty="0"/>
              <a:t>P</a:t>
            </a:r>
            <a:r>
              <a:rPr lang="en-US" sz="5400" b="1" dirty="0"/>
              <a:t>eople</a:t>
            </a:r>
          </a:p>
        </p:txBody>
      </p:sp>
      <p:pic>
        <p:nvPicPr>
          <p:cNvPr id="9" name="Picture 8">
            <a:extLst>
              <a:ext uri="{FF2B5EF4-FFF2-40B4-BE49-F238E27FC236}">
                <a16:creationId xmlns:a16="http://schemas.microsoft.com/office/drawing/2014/main" id="{00A9C09A-95CC-4C48-A2C5-261371803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00841">
            <a:off x="4404990" y="1474344"/>
            <a:ext cx="3382021" cy="5037697"/>
          </a:xfrm>
          <a:prstGeom prst="rect">
            <a:avLst/>
          </a:prstGeom>
        </p:spPr>
      </p:pic>
    </p:spTree>
    <p:extLst>
      <p:ext uri="{BB962C8B-B14F-4D97-AF65-F5344CB8AC3E}">
        <p14:creationId xmlns:p14="http://schemas.microsoft.com/office/powerpoint/2010/main" val="345487329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8595" y="152400"/>
            <a:ext cx="3314818" cy="923330"/>
          </a:xfrm>
          <a:prstGeom prst="rect">
            <a:avLst/>
          </a:prstGeom>
        </p:spPr>
        <p:txBody>
          <a:bodyPr wrap="none">
            <a:spAutoFit/>
          </a:bodyPr>
          <a:lstStyle/>
          <a:p>
            <a:pPr algn="ctr"/>
            <a:r>
              <a:rPr lang="en-US" sz="5400" b="1" u="sng" dirty="0"/>
              <a:t>E</a:t>
            </a:r>
            <a:r>
              <a:rPr lang="en-US" sz="5400" b="1" dirty="0"/>
              <a:t>quipment</a:t>
            </a:r>
            <a:endParaRPr lang="en-US" sz="4400" b="1" dirty="0"/>
          </a:p>
        </p:txBody>
      </p:sp>
      <p:sp>
        <p:nvSpPr>
          <p:cNvPr id="4" name="Rectangle 3"/>
          <p:cNvSpPr/>
          <p:nvPr/>
        </p:nvSpPr>
        <p:spPr>
          <a:xfrm>
            <a:off x="3657600" y="1219200"/>
            <a:ext cx="7924800" cy="5416868"/>
          </a:xfrm>
          <a:prstGeom prst="rect">
            <a:avLst/>
          </a:prstGeom>
        </p:spPr>
        <p:txBody>
          <a:bodyPr wrap="square">
            <a:spAutoFit/>
          </a:bodyPr>
          <a:lstStyle/>
          <a:p>
            <a:r>
              <a:rPr lang="en-US" sz="3600" dirty="0"/>
              <a:t>The right equipment in any foodservice environment is critical, especially a fresh chicken program</a:t>
            </a:r>
          </a:p>
          <a:p>
            <a:endParaRPr lang="en-US" sz="1600" dirty="0"/>
          </a:p>
          <a:p>
            <a:pPr marL="457200" indent="-457200">
              <a:buFont typeface="Arial" panose="020B0604020202020204" pitchFamily="34" charset="0"/>
              <a:buChar char="•"/>
            </a:pPr>
            <a:r>
              <a:rPr lang="en-US" sz="3600" dirty="0"/>
              <a:t>Automatic lift fryer</a:t>
            </a: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r>
              <a:rPr lang="en-US" sz="3600" dirty="0"/>
              <a:t>Automatic sifting breading table</a:t>
            </a:r>
            <a:endParaRPr lang="en-US" sz="1050" dirty="0"/>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r>
              <a:rPr lang="en-US" sz="3600" dirty="0"/>
              <a:t>Hot case</a:t>
            </a:r>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r>
              <a:rPr lang="en-US" sz="3600" dirty="0"/>
              <a:t>Rethermalizer</a:t>
            </a:r>
          </a:p>
          <a:p>
            <a:pPr marL="457200" indent="-457200">
              <a:buFont typeface="Arial" panose="020B0604020202020204" pitchFamily="34" charset="0"/>
              <a:buChar char="•"/>
            </a:pPr>
            <a:endParaRPr lang="en-US" sz="1050" dirty="0"/>
          </a:p>
          <a:p>
            <a:pPr marL="457200" indent="-457200">
              <a:buFont typeface="Arial" panose="020B0604020202020204" pitchFamily="34" charset="0"/>
              <a:buChar char="•"/>
            </a:pPr>
            <a:r>
              <a:rPr lang="en-US" sz="3600" dirty="0"/>
              <a:t>Kiosk</a:t>
            </a:r>
          </a:p>
        </p:txBody>
      </p:sp>
      <p:sp>
        <p:nvSpPr>
          <p:cNvPr id="7" name="Rectangle 6"/>
          <p:cNvSpPr/>
          <p:nvPr/>
        </p:nvSpPr>
        <p:spPr>
          <a:xfrm>
            <a:off x="1600200" y="1720841"/>
            <a:ext cx="2590800" cy="1200329"/>
          </a:xfrm>
          <a:prstGeom prst="rect">
            <a:avLst/>
          </a:prstGeom>
        </p:spPr>
        <p:txBody>
          <a:bodyPr wrap="square">
            <a:spAutoFit/>
          </a:bodyPr>
          <a:lstStyle/>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eople</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quipment </a:t>
            </a:r>
          </a:p>
        </p:txBody>
      </p:sp>
    </p:spTree>
    <p:extLst>
      <p:ext uri="{BB962C8B-B14F-4D97-AF65-F5344CB8AC3E}">
        <p14:creationId xmlns:p14="http://schemas.microsoft.com/office/powerpoint/2010/main" val="3923079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39125" y="152400"/>
            <a:ext cx="2713756" cy="923330"/>
          </a:xfrm>
          <a:prstGeom prst="rect">
            <a:avLst/>
          </a:prstGeom>
        </p:spPr>
        <p:txBody>
          <a:bodyPr wrap="none">
            <a:spAutoFit/>
          </a:bodyPr>
          <a:lstStyle/>
          <a:p>
            <a:pPr algn="ctr"/>
            <a:r>
              <a:rPr lang="en-US" sz="5400" b="1" u="sng" dirty="0"/>
              <a:t>P</a:t>
            </a:r>
            <a:r>
              <a:rPr lang="en-US" sz="5400" b="1" dirty="0"/>
              <a:t>roducts</a:t>
            </a:r>
            <a:endParaRPr lang="en-US" sz="4400" b="1" dirty="0"/>
          </a:p>
        </p:txBody>
      </p:sp>
      <p:sp>
        <p:nvSpPr>
          <p:cNvPr id="4" name="Rectangle 3"/>
          <p:cNvSpPr/>
          <p:nvPr/>
        </p:nvSpPr>
        <p:spPr>
          <a:xfrm>
            <a:off x="4191000" y="2151728"/>
            <a:ext cx="6400800" cy="1938992"/>
          </a:xfrm>
          <a:prstGeom prst="rect">
            <a:avLst/>
          </a:prstGeom>
        </p:spPr>
        <p:txBody>
          <a:bodyPr wrap="square">
            <a:spAutoFit/>
          </a:bodyPr>
          <a:lstStyle/>
          <a:p>
            <a:r>
              <a:rPr lang="en-US" sz="4000" dirty="0"/>
              <a:t>The right products take years to develop.  Products must be high quality and consistent. </a:t>
            </a:r>
          </a:p>
        </p:txBody>
      </p:sp>
      <p:sp>
        <p:nvSpPr>
          <p:cNvPr id="6" name="Rectangle 5"/>
          <p:cNvSpPr/>
          <p:nvPr/>
        </p:nvSpPr>
        <p:spPr>
          <a:xfrm>
            <a:off x="1600200" y="1720840"/>
            <a:ext cx="2590800" cy="1754326"/>
          </a:xfrm>
          <a:prstGeom prst="rect">
            <a:avLst/>
          </a:prstGeom>
        </p:spPr>
        <p:txBody>
          <a:bodyPr wrap="square">
            <a:spAutoFit/>
          </a:bodyPr>
          <a:lstStyle/>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eople</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quipment </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roducts</a:t>
            </a:r>
          </a:p>
        </p:txBody>
      </p:sp>
    </p:spTree>
    <p:extLst>
      <p:ext uri="{BB962C8B-B14F-4D97-AF65-F5344CB8AC3E}">
        <p14:creationId xmlns:p14="http://schemas.microsoft.com/office/powerpoint/2010/main" val="1610132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7681" y="152400"/>
            <a:ext cx="2976649" cy="923330"/>
          </a:xfrm>
          <a:prstGeom prst="rect">
            <a:avLst/>
          </a:prstGeom>
        </p:spPr>
        <p:txBody>
          <a:bodyPr wrap="none">
            <a:spAutoFit/>
          </a:bodyPr>
          <a:lstStyle/>
          <a:p>
            <a:pPr algn="ctr"/>
            <a:r>
              <a:rPr lang="en-US" sz="5400" b="1" u="sng" dirty="0"/>
              <a:t>P</a:t>
            </a:r>
            <a:r>
              <a:rPr lang="en-US" sz="5400" b="1" dirty="0"/>
              <a:t>rocesses</a:t>
            </a:r>
            <a:endParaRPr lang="en-US" sz="4400" b="1" dirty="0"/>
          </a:p>
        </p:txBody>
      </p:sp>
      <p:sp>
        <p:nvSpPr>
          <p:cNvPr id="4" name="Rectangle 3"/>
          <p:cNvSpPr/>
          <p:nvPr/>
        </p:nvSpPr>
        <p:spPr>
          <a:xfrm>
            <a:off x="4191001" y="1833936"/>
            <a:ext cx="6358183" cy="2554545"/>
          </a:xfrm>
          <a:prstGeom prst="rect">
            <a:avLst/>
          </a:prstGeom>
        </p:spPr>
        <p:txBody>
          <a:bodyPr wrap="square">
            <a:spAutoFit/>
          </a:bodyPr>
          <a:lstStyle/>
          <a:p>
            <a:r>
              <a:rPr lang="en-US" sz="4000" dirty="0"/>
              <a:t>Standard Operation Procedures (SOP) for daily, weekly, monthly, and annual tasks must be in place. </a:t>
            </a:r>
          </a:p>
        </p:txBody>
      </p:sp>
      <p:sp>
        <p:nvSpPr>
          <p:cNvPr id="6" name="Rectangle 5"/>
          <p:cNvSpPr/>
          <p:nvPr/>
        </p:nvSpPr>
        <p:spPr>
          <a:xfrm>
            <a:off x="1600200" y="1720840"/>
            <a:ext cx="2590800" cy="2308324"/>
          </a:xfrm>
          <a:prstGeom prst="rect">
            <a:avLst/>
          </a:prstGeom>
        </p:spPr>
        <p:txBody>
          <a:bodyPr wrap="square">
            <a:spAutoFit/>
          </a:bodyPr>
          <a:lstStyle/>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eople</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quipment </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roducts</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rocesses</a:t>
            </a:r>
          </a:p>
        </p:txBody>
      </p:sp>
    </p:spTree>
    <p:extLst>
      <p:ext uri="{BB962C8B-B14F-4D97-AF65-F5344CB8AC3E}">
        <p14:creationId xmlns:p14="http://schemas.microsoft.com/office/powerpoint/2010/main" val="44364612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2103" y="152400"/>
            <a:ext cx="2987806" cy="923330"/>
          </a:xfrm>
          <a:prstGeom prst="rect">
            <a:avLst/>
          </a:prstGeom>
        </p:spPr>
        <p:txBody>
          <a:bodyPr wrap="none">
            <a:spAutoFit/>
          </a:bodyPr>
          <a:lstStyle/>
          <a:p>
            <a:pPr algn="ctr"/>
            <a:r>
              <a:rPr lang="en-US" sz="5400" b="1" u="sng" dirty="0"/>
              <a:t>E</a:t>
            </a:r>
            <a:r>
              <a:rPr lang="en-US" sz="5400" b="1" dirty="0"/>
              <a:t>xecution</a:t>
            </a:r>
            <a:endParaRPr lang="en-US" sz="4400" b="1" dirty="0"/>
          </a:p>
        </p:txBody>
      </p:sp>
      <p:sp>
        <p:nvSpPr>
          <p:cNvPr id="4" name="Rectangle 3"/>
          <p:cNvSpPr/>
          <p:nvPr/>
        </p:nvSpPr>
        <p:spPr>
          <a:xfrm>
            <a:off x="3657600" y="1649612"/>
            <a:ext cx="6934200" cy="2769989"/>
          </a:xfrm>
          <a:prstGeom prst="rect">
            <a:avLst/>
          </a:prstGeom>
        </p:spPr>
        <p:txBody>
          <a:bodyPr wrap="square">
            <a:spAutoFit/>
          </a:bodyPr>
          <a:lstStyle/>
          <a:p>
            <a:pPr marL="571500" indent="-571500">
              <a:buFont typeface="Arial" panose="020B0604020202020204" pitchFamily="34" charset="0"/>
              <a:buChar char="•"/>
            </a:pPr>
            <a:r>
              <a:rPr lang="en-US" sz="3200" dirty="0"/>
              <a:t>Pre-opening planning, project management &amp; training are crucial</a:t>
            </a:r>
          </a:p>
          <a:p>
            <a:pPr marL="571500" indent="-571500">
              <a:buFont typeface="Arial" panose="020B0604020202020204" pitchFamily="34" charset="0"/>
              <a:buChar char="•"/>
            </a:pPr>
            <a:endParaRPr lang="en-US" sz="1400" dirty="0"/>
          </a:p>
          <a:p>
            <a:pPr marL="571500" indent="-571500">
              <a:buFont typeface="Arial" panose="020B0604020202020204" pitchFamily="34" charset="0"/>
              <a:buChar char="•"/>
            </a:pPr>
            <a:r>
              <a:rPr lang="en-US" sz="3200" dirty="0"/>
              <a:t>Regular store visits are critical to ensure any foodservice program is executed properly</a:t>
            </a:r>
          </a:p>
        </p:txBody>
      </p:sp>
      <p:sp>
        <p:nvSpPr>
          <p:cNvPr id="5" name="Rectangle 4"/>
          <p:cNvSpPr/>
          <p:nvPr/>
        </p:nvSpPr>
        <p:spPr>
          <a:xfrm>
            <a:off x="1600200" y="1720840"/>
            <a:ext cx="2590800" cy="2862322"/>
          </a:xfrm>
          <a:prstGeom prst="rect">
            <a:avLst/>
          </a:prstGeom>
        </p:spPr>
        <p:txBody>
          <a:bodyPr wrap="square">
            <a:spAutoFit/>
          </a:bodyPr>
          <a:lstStyle/>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eople</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quipment </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roducts</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rocesses</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xecution</a:t>
            </a:r>
          </a:p>
        </p:txBody>
      </p:sp>
      <p:grpSp>
        <p:nvGrpSpPr>
          <p:cNvPr id="8" name="Group 7">
            <a:extLst>
              <a:ext uri="{FF2B5EF4-FFF2-40B4-BE49-F238E27FC236}">
                <a16:creationId xmlns:a16="http://schemas.microsoft.com/office/drawing/2014/main" id="{3B1B213F-2DE3-4A4E-ACA1-474E88EE680A}"/>
              </a:ext>
            </a:extLst>
          </p:cNvPr>
          <p:cNvGrpSpPr/>
          <p:nvPr/>
        </p:nvGrpSpPr>
        <p:grpSpPr>
          <a:xfrm>
            <a:off x="2524125" y="4953000"/>
            <a:ext cx="7143750" cy="1295400"/>
            <a:chOff x="304800" y="4953000"/>
            <a:chExt cx="7143750" cy="1295400"/>
          </a:xfrm>
        </p:grpSpPr>
        <p:pic>
          <p:nvPicPr>
            <p:cNvPr id="6" name="Picture 5">
              <a:extLst>
                <a:ext uri="{FF2B5EF4-FFF2-40B4-BE49-F238E27FC236}">
                  <a16:creationId xmlns:a16="http://schemas.microsoft.com/office/drawing/2014/main" id="{C871AD6A-988E-4287-A4BF-57DA028414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00" y="4953000"/>
              <a:ext cx="1295400" cy="1295400"/>
            </a:xfrm>
            <a:prstGeom prst="rect">
              <a:avLst/>
            </a:prstGeom>
          </p:spPr>
        </p:pic>
        <p:sp>
          <p:nvSpPr>
            <p:cNvPr id="7" name="Rectangle 6">
              <a:extLst>
                <a:ext uri="{FF2B5EF4-FFF2-40B4-BE49-F238E27FC236}">
                  <a16:creationId xmlns:a16="http://schemas.microsoft.com/office/drawing/2014/main" id="{FFF6319F-BE10-401A-B431-6DE324C2AB64}"/>
                </a:ext>
              </a:extLst>
            </p:cNvPr>
            <p:cNvSpPr/>
            <p:nvPr/>
          </p:nvSpPr>
          <p:spPr>
            <a:xfrm>
              <a:off x="1562100" y="5410200"/>
              <a:ext cx="5886450" cy="400110"/>
            </a:xfrm>
            <a:prstGeom prst="rect">
              <a:avLst/>
            </a:prstGeom>
          </p:spPr>
          <p:txBody>
            <a:bodyPr wrap="square">
              <a:spAutoFit/>
            </a:bodyPr>
            <a:lstStyle/>
            <a:p>
              <a:r>
                <a:rPr lang="en-US" sz="2000" dirty="0">
                  <a:solidFill>
                    <a:srgbClr val="FF0000"/>
                  </a:solidFill>
                </a:rPr>
                <a:t>The </a:t>
              </a:r>
              <a:r>
                <a:rPr lang="en-US" sz="2000" b="1" u="sng" dirty="0">
                  <a:solidFill>
                    <a:srgbClr val="FF0000"/>
                  </a:solidFill>
                </a:rPr>
                <a:t>hardest</a:t>
              </a:r>
              <a:r>
                <a:rPr lang="en-US" sz="2000" dirty="0">
                  <a:solidFill>
                    <a:srgbClr val="FF0000"/>
                  </a:solidFill>
                </a:rPr>
                <a:t> part of any endeavor is executing properly</a:t>
              </a:r>
            </a:p>
          </p:txBody>
        </p:sp>
      </p:grpSp>
    </p:spTree>
    <p:extLst>
      <p:ext uri="{BB962C8B-B14F-4D97-AF65-F5344CB8AC3E}">
        <p14:creationId xmlns:p14="http://schemas.microsoft.com/office/powerpoint/2010/main" val="148050461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54910" y="152400"/>
            <a:ext cx="3082190" cy="923330"/>
          </a:xfrm>
          <a:prstGeom prst="rect">
            <a:avLst/>
          </a:prstGeom>
        </p:spPr>
        <p:txBody>
          <a:bodyPr wrap="none">
            <a:spAutoFit/>
          </a:bodyPr>
          <a:lstStyle/>
          <a:p>
            <a:pPr algn="ctr"/>
            <a:r>
              <a:rPr lang="en-US" sz="5400" b="1" u="sng" dirty="0"/>
              <a:t>R</a:t>
            </a:r>
            <a:r>
              <a:rPr lang="en-US" sz="5400" b="1" dirty="0"/>
              <a:t>esources</a:t>
            </a:r>
            <a:endParaRPr lang="en-US" sz="4400" b="1" dirty="0"/>
          </a:p>
        </p:txBody>
      </p:sp>
      <p:sp>
        <p:nvSpPr>
          <p:cNvPr id="4" name="Rectangle 3"/>
          <p:cNvSpPr/>
          <p:nvPr/>
        </p:nvSpPr>
        <p:spPr>
          <a:xfrm>
            <a:off x="4057650" y="1507154"/>
            <a:ext cx="4076700" cy="4893647"/>
          </a:xfrm>
          <a:prstGeom prst="rect">
            <a:avLst/>
          </a:prstGeom>
        </p:spPr>
        <p:txBody>
          <a:bodyPr wrap="square">
            <a:spAutoFit/>
          </a:bodyPr>
          <a:lstStyle/>
          <a:p>
            <a:endParaRPr lang="en-US" sz="2000" dirty="0"/>
          </a:p>
          <a:p>
            <a:pPr marL="342900" indent="-342900">
              <a:buFont typeface="Calibri" panose="020F0502020204030204" pitchFamily="34" charset="0"/>
              <a:buChar char="-"/>
            </a:pPr>
            <a:r>
              <a:rPr lang="en-US" sz="2200" dirty="0"/>
              <a:t>Business Advisors</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Business Developers</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Store Design/Layout</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Project Management</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Marketing Team</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Print Shop</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Customer Success Team</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Equipment Division</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HR Team</a:t>
            </a:r>
          </a:p>
          <a:p>
            <a:pPr marL="342900" indent="-342900">
              <a:buFont typeface="Calibri" panose="020F0502020204030204" pitchFamily="34" charset="0"/>
              <a:buChar char="-"/>
            </a:pPr>
            <a:endParaRPr lang="en-US" sz="800" dirty="0"/>
          </a:p>
          <a:p>
            <a:pPr marL="342900" indent="-342900">
              <a:buFont typeface="Calibri" panose="020F0502020204030204" pitchFamily="34" charset="0"/>
              <a:buChar char="-"/>
            </a:pPr>
            <a:r>
              <a:rPr lang="en-US" sz="2200" dirty="0"/>
              <a:t>Technology Team</a:t>
            </a:r>
          </a:p>
        </p:txBody>
      </p:sp>
      <p:sp>
        <p:nvSpPr>
          <p:cNvPr id="5" name="Rectangle 4"/>
          <p:cNvSpPr/>
          <p:nvPr/>
        </p:nvSpPr>
        <p:spPr>
          <a:xfrm>
            <a:off x="1600200" y="1720840"/>
            <a:ext cx="2590800" cy="3416320"/>
          </a:xfrm>
          <a:prstGeom prst="rect">
            <a:avLst/>
          </a:prstGeom>
        </p:spPr>
        <p:txBody>
          <a:bodyPr wrap="square">
            <a:spAutoFit/>
          </a:bodyPr>
          <a:lstStyle/>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eople</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quipment </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roducts</a:t>
            </a:r>
          </a:p>
          <a:p>
            <a:r>
              <a:rPr lang="en-US" sz="3600" b="1" u="sng" dirty="0">
                <a:ln w="18415" cmpd="sng">
                  <a:noFill/>
                  <a:prstDash val="solid"/>
                </a:ln>
                <a:solidFill>
                  <a:srgbClr val="C00000"/>
                </a:solidFill>
                <a:effectLst>
                  <a:innerShdw blurRad="63500" dist="50800" dir="10800000">
                    <a:prstClr val="black">
                      <a:alpha val="50000"/>
                    </a:prstClr>
                  </a:innerShdw>
                </a:effectLst>
              </a:rPr>
              <a:t>P</a:t>
            </a:r>
            <a:r>
              <a:rPr lang="en-US" sz="2800" dirty="0">
                <a:ln w="18415" cmpd="sng">
                  <a:noFill/>
                  <a:prstDash val="solid"/>
                </a:ln>
                <a:solidFill>
                  <a:srgbClr val="C00000"/>
                </a:solidFill>
                <a:effectLst>
                  <a:innerShdw blurRad="63500" dist="50800" dir="10800000">
                    <a:prstClr val="black">
                      <a:alpha val="50000"/>
                    </a:prstClr>
                  </a:innerShdw>
                </a:effectLst>
              </a:rPr>
              <a:t>rocesses</a:t>
            </a:r>
          </a:p>
          <a:p>
            <a:r>
              <a:rPr lang="en-US" sz="3600" b="1" u="sng" dirty="0">
                <a:ln w="18415" cmpd="sng">
                  <a:noFill/>
                  <a:prstDash val="solid"/>
                </a:ln>
                <a:solidFill>
                  <a:srgbClr val="C00000"/>
                </a:solidFill>
                <a:effectLst>
                  <a:innerShdw blurRad="63500" dist="50800" dir="10800000">
                    <a:prstClr val="black">
                      <a:alpha val="50000"/>
                    </a:prstClr>
                  </a:innerShdw>
                </a:effectLst>
              </a:rPr>
              <a:t>E</a:t>
            </a:r>
            <a:r>
              <a:rPr lang="en-US" sz="2800" dirty="0">
                <a:ln w="18415" cmpd="sng">
                  <a:noFill/>
                  <a:prstDash val="solid"/>
                </a:ln>
                <a:solidFill>
                  <a:srgbClr val="C00000"/>
                </a:solidFill>
                <a:effectLst>
                  <a:innerShdw blurRad="63500" dist="50800" dir="10800000">
                    <a:prstClr val="black">
                      <a:alpha val="50000"/>
                    </a:prstClr>
                  </a:innerShdw>
                </a:effectLst>
              </a:rPr>
              <a:t>xecution</a:t>
            </a:r>
          </a:p>
          <a:p>
            <a:r>
              <a:rPr lang="en-US" sz="3600" b="1" u="sng" dirty="0">
                <a:ln w="18415" cmpd="sng">
                  <a:noFill/>
                  <a:prstDash val="solid"/>
                </a:ln>
                <a:solidFill>
                  <a:srgbClr val="C00000"/>
                </a:solidFill>
                <a:effectLst>
                  <a:innerShdw blurRad="63500" dist="50800" dir="10800000">
                    <a:prstClr val="black">
                      <a:alpha val="50000"/>
                    </a:prstClr>
                  </a:innerShdw>
                </a:effectLst>
              </a:rPr>
              <a:t>R</a:t>
            </a:r>
            <a:r>
              <a:rPr lang="en-US" sz="2800" dirty="0">
                <a:ln w="18415" cmpd="sng">
                  <a:noFill/>
                  <a:prstDash val="solid"/>
                </a:ln>
                <a:solidFill>
                  <a:srgbClr val="C00000"/>
                </a:solidFill>
                <a:effectLst>
                  <a:innerShdw blurRad="63500" dist="50800" dir="10800000">
                    <a:prstClr val="black">
                      <a:alpha val="50000"/>
                    </a:prstClr>
                  </a:innerShdw>
                </a:effectLst>
              </a:rPr>
              <a:t>esources</a:t>
            </a:r>
          </a:p>
        </p:txBody>
      </p:sp>
      <p:sp>
        <p:nvSpPr>
          <p:cNvPr id="2" name="Rectangle 1">
            <a:extLst>
              <a:ext uri="{FF2B5EF4-FFF2-40B4-BE49-F238E27FC236}">
                <a16:creationId xmlns:a16="http://schemas.microsoft.com/office/drawing/2014/main" id="{898BA0BE-C624-4EEA-9D86-D49554AC74FD}"/>
              </a:ext>
            </a:extLst>
          </p:cNvPr>
          <p:cNvSpPr/>
          <p:nvPr/>
        </p:nvSpPr>
        <p:spPr>
          <a:xfrm>
            <a:off x="1981200" y="1200091"/>
            <a:ext cx="8229600" cy="461665"/>
          </a:xfrm>
          <a:prstGeom prst="rect">
            <a:avLst/>
          </a:prstGeom>
        </p:spPr>
        <p:txBody>
          <a:bodyPr wrap="square">
            <a:spAutoFit/>
          </a:bodyPr>
          <a:lstStyle/>
          <a:p>
            <a:pPr algn="ctr"/>
            <a:r>
              <a:rPr lang="en-US" sz="2400" b="1" dirty="0"/>
              <a:t>To be successful partner with a company dedicated to service!</a:t>
            </a:r>
          </a:p>
        </p:txBody>
      </p:sp>
    </p:spTree>
    <p:extLst>
      <p:ext uri="{BB962C8B-B14F-4D97-AF65-F5344CB8AC3E}">
        <p14:creationId xmlns:p14="http://schemas.microsoft.com/office/powerpoint/2010/main" val="187366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546" y="6293174"/>
            <a:ext cx="1109419" cy="49184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2861" y="6303036"/>
            <a:ext cx="1538586" cy="472118"/>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345" r="99655"/>
                    </a14:imgEffect>
                  </a14:imgLayer>
                </a14:imgProps>
              </a:ext>
              <a:ext uri="{28A0092B-C50C-407E-A947-70E740481C1C}">
                <a14:useLocalDpi xmlns:a14="http://schemas.microsoft.com/office/drawing/2010/main" val="0"/>
              </a:ext>
            </a:extLst>
          </a:blip>
          <a:stretch>
            <a:fillRect/>
          </a:stretch>
        </p:blipFill>
        <p:spPr>
          <a:xfrm>
            <a:off x="10771680" y="5772331"/>
            <a:ext cx="1344120" cy="1390469"/>
          </a:xfrm>
          <a:prstGeom prst="rect">
            <a:avLst/>
          </a:prstGeom>
        </p:spPr>
      </p:pic>
      <p:pic>
        <p:nvPicPr>
          <p:cNvPr id="12" name="Picture 11">
            <a:extLst>
              <a:ext uri="{FF2B5EF4-FFF2-40B4-BE49-F238E27FC236}">
                <a16:creationId xmlns:a16="http://schemas.microsoft.com/office/drawing/2014/main" id="{00000000-0008-0000-0000-0000020000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8840" y="6244565"/>
            <a:ext cx="1394166" cy="540452"/>
          </a:xfrm>
          <a:prstGeom prst="rect">
            <a:avLst/>
          </a:prstGeom>
        </p:spPr>
      </p:pic>
      <p:sp>
        <p:nvSpPr>
          <p:cNvPr id="8" name="Rectangle 7">
            <a:extLst>
              <a:ext uri="{FF2B5EF4-FFF2-40B4-BE49-F238E27FC236}">
                <a16:creationId xmlns:a16="http://schemas.microsoft.com/office/drawing/2014/main" id="{D8121E88-4021-4494-92F5-B84FB2BD4470}"/>
              </a:ext>
            </a:extLst>
          </p:cNvPr>
          <p:cNvSpPr/>
          <p:nvPr/>
        </p:nvSpPr>
        <p:spPr>
          <a:xfrm>
            <a:off x="5333999" y="2732410"/>
            <a:ext cx="5317354" cy="1384995"/>
          </a:xfrm>
          <a:prstGeom prst="rect">
            <a:avLst/>
          </a:prstGeom>
        </p:spPr>
        <p:txBody>
          <a:bodyPr wrap="square">
            <a:spAutoFit/>
          </a:bodyPr>
          <a:lstStyle/>
          <a:p>
            <a:pPr algn="ctr"/>
            <a:r>
              <a:rPr lang="en-US" sz="2800" dirty="0">
                <a:latin typeface="Calibri" panose="020F0502020204030204" pitchFamily="34" charset="0"/>
                <a:ea typeface="Calibri" panose="020F0502020204030204" pitchFamily="34" charset="0"/>
              </a:rPr>
              <a:t>We are not in the </a:t>
            </a:r>
            <a:r>
              <a:rPr lang="en-US" sz="2800" b="1" dirty="0">
                <a:solidFill>
                  <a:srgbClr val="BF1F24"/>
                </a:solidFill>
                <a:latin typeface="Calibri" panose="020F0502020204030204" pitchFamily="34" charset="0"/>
                <a:ea typeface="Calibri" panose="020F0502020204030204" pitchFamily="34" charset="0"/>
              </a:rPr>
              <a:t>FOOD</a:t>
            </a:r>
            <a:r>
              <a:rPr lang="en-US" sz="2800" dirty="0">
                <a:latin typeface="Calibri" panose="020F0502020204030204" pitchFamily="34" charset="0"/>
                <a:ea typeface="Calibri" panose="020F0502020204030204" pitchFamily="34" charset="0"/>
              </a:rPr>
              <a:t> business serving People.  We are in the </a:t>
            </a:r>
            <a:r>
              <a:rPr lang="en-US" sz="2800" b="1" dirty="0">
                <a:solidFill>
                  <a:srgbClr val="BF1F24"/>
                </a:solidFill>
                <a:latin typeface="Calibri" panose="020F0502020204030204" pitchFamily="34" charset="0"/>
                <a:ea typeface="Calibri" panose="020F0502020204030204" pitchFamily="34" charset="0"/>
              </a:rPr>
              <a:t>PEOPLE</a:t>
            </a:r>
            <a:r>
              <a:rPr lang="en-US" sz="2800" dirty="0">
                <a:latin typeface="Calibri" panose="020F0502020204030204" pitchFamily="34" charset="0"/>
                <a:ea typeface="Calibri" panose="020F0502020204030204" pitchFamily="34" charset="0"/>
              </a:rPr>
              <a:t> business serving food.</a:t>
            </a:r>
          </a:p>
        </p:txBody>
      </p:sp>
      <p:pic>
        <p:nvPicPr>
          <p:cNvPr id="14" name="Picture 13">
            <a:extLst>
              <a:ext uri="{FF2B5EF4-FFF2-40B4-BE49-F238E27FC236}">
                <a16:creationId xmlns:a16="http://schemas.microsoft.com/office/drawing/2014/main" id="{E4BC32FC-119A-481D-9E75-6C5BB8E18E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765" y="152400"/>
            <a:ext cx="2388852" cy="3344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angle 14">
            <a:extLst>
              <a:ext uri="{FF2B5EF4-FFF2-40B4-BE49-F238E27FC236}">
                <a16:creationId xmlns:a16="http://schemas.microsoft.com/office/drawing/2014/main" id="{B60D7FEF-5A2D-4F26-AFD9-DBB25A1D8A8A}"/>
              </a:ext>
            </a:extLst>
          </p:cNvPr>
          <p:cNvSpPr/>
          <p:nvPr/>
        </p:nvSpPr>
        <p:spPr>
          <a:xfrm>
            <a:off x="281305" y="3346990"/>
            <a:ext cx="3421771" cy="707886"/>
          </a:xfrm>
          <a:prstGeom prst="rect">
            <a:avLst/>
          </a:prstGeom>
        </p:spPr>
        <p:txBody>
          <a:bodyPr wrap="none">
            <a:spAutoFit/>
          </a:bodyPr>
          <a:lstStyle/>
          <a:p>
            <a:pPr algn="ctr"/>
            <a:r>
              <a:rPr lang="en-US" sz="4000" b="1" dirty="0">
                <a:solidFill>
                  <a:srgbClr val="BF1F24"/>
                </a:solidFill>
                <a:latin typeface="Calibri" panose="020F0502020204030204" pitchFamily="34" charset="0"/>
                <a:ea typeface="Calibri" panose="020F0502020204030204" pitchFamily="34" charset="0"/>
              </a:rPr>
              <a:t>Shawn</a:t>
            </a:r>
            <a:r>
              <a:rPr lang="en-US" sz="3600" b="1" dirty="0">
                <a:solidFill>
                  <a:srgbClr val="BF1F24"/>
                </a:solidFill>
                <a:latin typeface="Calibri" panose="020F0502020204030204" pitchFamily="34" charset="0"/>
                <a:ea typeface="Calibri" panose="020F0502020204030204" pitchFamily="34" charset="0"/>
              </a:rPr>
              <a:t> Burcham</a:t>
            </a:r>
          </a:p>
        </p:txBody>
      </p:sp>
      <p:sp>
        <p:nvSpPr>
          <p:cNvPr id="16" name="Rectangle 15">
            <a:extLst>
              <a:ext uri="{FF2B5EF4-FFF2-40B4-BE49-F238E27FC236}">
                <a16:creationId xmlns:a16="http://schemas.microsoft.com/office/drawing/2014/main" id="{B4E3B524-F6A7-49EF-B297-4037EC2DD2D2}"/>
              </a:ext>
            </a:extLst>
          </p:cNvPr>
          <p:cNvSpPr/>
          <p:nvPr/>
        </p:nvSpPr>
        <p:spPr>
          <a:xfrm>
            <a:off x="5334000" y="1900796"/>
            <a:ext cx="5317353" cy="707886"/>
          </a:xfrm>
          <a:prstGeom prst="rect">
            <a:avLst/>
          </a:prstGeom>
        </p:spPr>
        <p:txBody>
          <a:bodyPr wrap="none">
            <a:spAutoFit/>
          </a:bodyPr>
          <a:lstStyle/>
          <a:p>
            <a:pPr algn="ctr"/>
            <a:r>
              <a:rPr lang="en-US" sz="4000" b="1" u="sng" dirty="0">
                <a:latin typeface="Calibri" panose="020F0502020204030204" pitchFamily="34" charset="0"/>
                <a:ea typeface="Calibri" panose="020F0502020204030204" pitchFamily="34" charset="0"/>
              </a:rPr>
              <a:t>Doing Foodservice Right</a:t>
            </a:r>
            <a:endParaRPr lang="en-US" sz="4000" u="sng" dirty="0">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9D5EFBD8-0048-4E9F-A81D-1388B18A8A9D}"/>
              </a:ext>
            </a:extLst>
          </p:cNvPr>
          <p:cNvSpPr/>
          <p:nvPr/>
        </p:nvSpPr>
        <p:spPr>
          <a:xfrm>
            <a:off x="1176293" y="3914144"/>
            <a:ext cx="1631793"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rPr>
              <a:t>Founder &amp; CEO</a:t>
            </a:r>
            <a:endParaRPr lang="en-US" dirty="0">
              <a:latin typeface="Calibri" panose="020F0502020204030204" pitchFamily="34" charset="0"/>
              <a:ea typeface="Calibri" panose="020F0502020204030204" pitchFamily="34" charset="0"/>
            </a:endParaRPr>
          </a:p>
        </p:txBody>
      </p:sp>
      <p:sp>
        <p:nvSpPr>
          <p:cNvPr id="18" name="Rectangle 17">
            <a:extLst>
              <a:ext uri="{FF2B5EF4-FFF2-40B4-BE49-F238E27FC236}">
                <a16:creationId xmlns:a16="http://schemas.microsoft.com/office/drawing/2014/main" id="{3B95A855-B337-49DD-8060-68CA657F063D}"/>
              </a:ext>
            </a:extLst>
          </p:cNvPr>
          <p:cNvSpPr/>
          <p:nvPr/>
        </p:nvSpPr>
        <p:spPr>
          <a:xfrm>
            <a:off x="745060" y="4690646"/>
            <a:ext cx="2828980" cy="338554"/>
          </a:xfrm>
          <a:prstGeom prst="rect">
            <a:avLst/>
          </a:prstGeom>
        </p:spPr>
        <p:txBody>
          <a:bodyPr wrap="none">
            <a:spAutoFit/>
          </a:bodyPr>
          <a:lstStyle/>
          <a:p>
            <a:r>
              <a:rPr lang="en-US" sz="1600" dirty="0"/>
              <a:t>linkedin.com/in/shawnburcham</a:t>
            </a:r>
          </a:p>
        </p:txBody>
      </p:sp>
      <p:sp>
        <p:nvSpPr>
          <p:cNvPr id="19" name="Rectangle 18">
            <a:extLst>
              <a:ext uri="{FF2B5EF4-FFF2-40B4-BE49-F238E27FC236}">
                <a16:creationId xmlns:a16="http://schemas.microsoft.com/office/drawing/2014/main" id="{71AC9C11-7354-487E-9D89-96891CBD1F7A}"/>
              </a:ext>
            </a:extLst>
          </p:cNvPr>
          <p:cNvSpPr/>
          <p:nvPr/>
        </p:nvSpPr>
        <p:spPr>
          <a:xfrm>
            <a:off x="745060" y="4236113"/>
            <a:ext cx="2353529" cy="338554"/>
          </a:xfrm>
          <a:prstGeom prst="rect">
            <a:avLst/>
          </a:prstGeom>
        </p:spPr>
        <p:txBody>
          <a:bodyPr wrap="none">
            <a:spAutoFit/>
          </a:bodyPr>
          <a:lstStyle/>
          <a:p>
            <a:r>
              <a:rPr lang="en-US" sz="1600" dirty="0"/>
              <a:t>www.shawnburcham.com</a:t>
            </a:r>
          </a:p>
        </p:txBody>
      </p:sp>
      <p:sp>
        <p:nvSpPr>
          <p:cNvPr id="20" name="Rectangle 19">
            <a:extLst>
              <a:ext uri="{FF2B5EF4-FFF2-40B4-BE49-F238E27FC236}">
                <a16:creationId xmlns:a16="http://schemas.microsoft.com/office/drawing/2014/main" id="{2C21D6B0-A9B5-40B6-8812-798724B19388}"/>
              </a:ext>
            </a:extLst>
          </p:cNvPr>
          <p:cNvSpPr/>
          <p:nvPr/>
        </p:nvSpPr>
        <p:spPr>
          <a:xfrm>
            <a:off x="745060" y="5054588"/>
            <a:ext cx="3024931" cy="338554"/>
          </a:xfrm>
          <a:prstGeom prst="rect">
            <a:avLst/>
          </a:prstGeom>
        </p:spPr>
        <p:txBody>
          <a:bodyPr wrap="none">
            <a:spAutoFit/>
          </a:bodyPr>
          <a:lstStyle/>
          <a:p>
            <a:r>
              <a:rPr lang="en-US" sz="1600" dirty="0"/>
              <a:t>facebook.com/ShawnBurchamPFS</a:t>
            </a:r>
          </a:p>
        </p:txBody>
      </p:sp>
      <p:pic>
        <p:nvPicPr>
          <p:cNvPr id="22" name="Picture 21">
            <a:extLst>
              <a:ext uri="{FF2B5EF4-FFF2-40B4-BE49-F238E27FC236}">
                <a16:creationId xmlns:a16="http://schemas.microsoft.com/office/drawing/2014/main" id="{A9694D23-D4CC-49B6-85F7-8230268B5C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0341" y="4612300"/>
            <a:ext cx="394719" cy="394719"/>
          </a:xfrm>
          <a:prstGeom prst="rect">
            <a:avLst/>
          </a:prstGeom>
        </p:spPr>
      </p:pic>
      <p:pic>
        <p:nvPicPr>
          <p:cNvPr id="28" name="Picture 27">
            <a:extLst>
              <a:ext uri="{FF2B5EF4-FFF2-40B4-BE49-F238E27FC236}">
                <a16:creationId xmlns:a16="http://schemas.microsoft.com/office/drawing/2014/main" id="{D6BFE53A-692E-479D-8A9B-09F5DB34E1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0341" y="5029200"/>
            <a:ext cx="394720" cy="394720"/>
          </a:xfrm>
          <a:prstGeom prst="rect">
            <a:avLst/>
          </a:prstGeom>
        </p:spPr>
      </p:pic>
      <p:pic>
        <p:nvPicPr>
          <p:cNvPr id="30" name="Picture 29">
            <a:extLst>
              <a:ext uri="{FF2B5EF4-FFF2-40B4-BE49-F238E27FC236}">
                <a16:creationId xmlns:a16="http://schemas.microsoft.com/office/drawing/2014/main" id="{5119FC51-6A3F-4BA5-9E0D-F078AA712D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341" y="4191000"/>
            <a:ext cx="420987" cy="420987"/>
          </a:xfrm>
          <a:prstGeom prst="rect">
            <a:avLst/>
          </a:prstGeom>
        </p:spPr>
      </p:pic>
      <p:sp>
        <p:nvSpPr>
          <p:cNvPr id="21" name="Rectangle 20">
            <a:extLst>
              <a:ext uri="{FF2B5EF4-FFF2-40B4-BE49-F238E27FC236}">
                <a16:creationId xmlns:a16="http://schemas.microsoft.com/office/drawing/2014/main" id="{F95616BD-4DE4-4A0C-B40E-4001CD200AF8}"/>
              </a:ext>
            </a:extLst>
          </p:cNvPr>
          <p:cNvSpPr/>
          <p:nvPr/>
        </p:nvSpPr>
        <p:spPr>
          <a:xfrm>
            <a:off x="754390" y="5471552"/>
            <a:ext cx="1861792" cy="338554"/>
          </a:xfrm>
          <a:prstGeom prst="rect">
            <a:avLst/>
          </a:prstGeom>
        </p:spPr>
        <p:txBody>
          <a:bodyPr wrap="none">
            <a:spAutoFit/>
          </a:bodyPr>
          <a:lstStyle/>
          <a:p>
            <a:r>
              <a:rPr lang="en-US" sz="1600" dirty="0"/>
              <a:t>@ShawnBurcham1 </a:t>
            </a:r>
          </a:p>
        </p:txBody>
      </p:sp>
      <p:pic>
        <p:nvPicPr>
          <p:cNvPr id="3" name="Picture 2">
            <a:extLst>
              <a:ext uri="{FF2B5EF4-FFF2-40B4-BE49-F238E27FC236}">
                <a16:creationId xmlns:a16="http://schemas.microsoft.com/office/drawing/2014/main" id="{FB1E892D-B84A-4161-9402-4AEC9C760DD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7891" y="5393142"/>
            <a:ext cx="519617" cy="519617"/>
          </a:xfrm>
          <a:prstGeom prst="rect">
            <a:avLst/>
          </a:prstGeom>
        </p:spPr>
      </p:pic>
    </p:spTree>
    <p:extLst>
      <p:ext uri="{BB962C8B-B14F-4D97-AF65-F5344CB8AC3E}">
        <p14:creationId xmlns:p14="http://schemas.microsoft.com/office/powerpoint/2010/main" val="354909308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FDCF8-5934-49A0-8077-21006AF6A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228" y="304800"/>
            <a:ext cx="4475544" cy="1621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B4947FFB-908A-479C-9C70-3B7998F0D58C}"/>
              </a:ext>
            </a:extLst>
          </p:cNvPr>
          <p:cNvSpPr txBox="1"/>
          <p:nvPr/>
        </p:nvSpPr>
        <p:spPr>
          <a:xfrm>
            <a:off x="495300" y="2492276"/>
            <a:ext cx="11201400" cy="1569660"/>
          </a:xfrm>
          <a:prstGeom prst="rect">
            <a:avLst/>
          </a:prstGeom>
          <a:noFill/>
        </p:spPr>
        <p:txBody>
          <a:bodyPr wrap="square" rtlCol="0">
            <a:spAutoFit/>
          </a:bodyPr>
          <a:lstStyle/>
          <a:p>
            <a:pPr algn="ctr"/>
            <a:r>
              <a:rPr lang="en-US" sz="3600" dirty="0"/>
              <a:t>How many people do you have strictly dedicated to foodservice?</a:t>
            </a:r>
          </a:p>
          <a:p>
            <a:pPr algn="ctr"/>
            <a:endParaRPr lang="en-US" sz="2400" dirty="0"/>
          </a:p>
        </p:txBody>
      </p:sp>
      <p:sp>
        <p:nvSpPr>
          <p:cNvPr id="2" name="Rectangle 1">
            <a:extLst>
              <a:ext uri="{FF2B5EF4-FFF2-40B4-BE49-F238E27FC236}">
                <a16:creationId xmlns:a16="http://schemas.microsoft.com/office/drawing/2014/main" id="{CF0D1A12-32D4-4F5D-9EC4-A07DEEB7C678}"/>
              </a:ext>
            </a:extLst>
          </p:cNvPr>
          <p:cNvSpPr/>
          <p:nvPr/>
        </p:nvSpPr>
        <p:spPr>
          <a:xfrm>
            <a:off x="5238750" y="3810000"/>
            <a:ext cx="1714500" cy="2554545"/>
          </a:xfrm>
          <a:prstGeom prst="rect">
            <a:avLst/>
          </a:prstGeom>
        </p:spPr>
        <p:txBody>
          <a:bodyPr wrap="square">
            <a:spAutoFit/>
          </a:bodyPr>
          <a:lstStyle/>
          <a:p>
            <a:pPr marL="742950" indent="-742950">
              <a:buAutoNum type="alphaUcParenR"/>
            </a:pPr>
            <a:r>
              <a:rPr lang="en-US" sz="3200" b="1" dirty="0"/>
              <a:t>0</a:t>
            </a:r>
          </a:p>
          <a:p>
            <a:pPr marL="742950" indent="-742950">
              <a:buAutoNum type="alphaUcParenR"/>
            </a:pPr>
            <a:r>
              <a:rPr lang="en-US" sz="3200" b="1" dirty="0"/>
              <a:t>1</a:t>
            </a:r>
          </a:p>
          <a:p>
            <a:pPr marL="742950" indent="-742950">
              <a:buAutoNum type="alphaUcParenR"/>
            </a:pPr>
            <a:r>
              <a:rPr lang="en-US" sz="3200" b="1" dirty="0"/>
              <a:t>2-3</a:t>
            </a:r>
          </a:p>
          <a:p>
            <a:pPr marL="742950" indent="-742950">
              <a:buAutoNum type="alphaUcParenR"/>
            </a:pPr>
            <a:r>
              <a:rPr lang="en-US" sz="3200" b="1" dirty="0"/>
              <a:t>4-10</a:t>
            </a:r>
          </a:p>
          <a:p>
            <a:pPr marL="742950" indent="-742950">
              <a:buAutoNum type="alphaUcParenR"/>
            </a:pPr>
            <a:r>
              <a:rPr lang="en-US" sz="3200" b="1" dirty="0"/>
              <a:t>&gt; 10</a:t>
            </a:r>
            <a:endParaRPr lang="en-US" sz="2400" b="1" dirty="0"/>
          </a:p>
        </p:txBody>
      </p:sp>
    </p:spTree>
    <p:extLst>
      <p:ext uri="{BB962C8B-B14F-4D97-AF65-F5344CB8AC3E}">
        <p14:creationId xmlns:p14="http://schemas.microsoft.com/office/powerpoint/2010/main" val="304624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714B6B-C495-4319-A283-E2CC3D13CA0D}"/>
              </a:ext>
            </a:extLst>
          </p:cNvPr>
          <p:cNvGraphicFramePr/>
          <p:nvPr>
            <p:extLst>
              <p:ext uri="{D42A27DB-BD31-4B8C-83A1-F6EECF244321}">
                <p14:modId xmlns:p14="http://schemas.microsoft.com/office/powerpoint/2010/main" val="3824137444"/>
              </p:ext>
            </p:extLst>
          </p:nvPr>
        </p:nvGraphicFramePr>
        <p:xfrm>
          <a:off x="76200" y="-457200"/>
          <a:ext cx="12039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F107A49-5D47-4258-83C0-324711BE9744}"/>
              </a:ext>
            </a:extLst>
          </p:cNvPr>
          <p:cNvSpPr/>
          <p:nvPr/>
        </p:nvSpPr>
        <p:spPr>
          <a:xfrm>
            <a:off x="5715000" y="0"/>
            <a:ext cx="5799922" cy="1107996"/>
          </a:xfrm>
          <a:prstGeom prst="rect">
            <a:avLst/>
          </a:prstGeom>
        </p:spPr>
        <p:txBody>
          <a:bodyPr wrap="none">
            <a:spAutoFit/>
          </a:bodyPr>
          <a:lstStyle/>
          <a:p>
            <a:pPr algn="ctr"/>
            <a:r>
              <a:rPr lang="en-US" sz="6600" b="1" dirty="0"/>
              <a:t>Dedicated Team</a:t>
            </a:r>
            <a:endParaRPr lang="en-US" sz="5400" b="1" dirty="0"/>
          </a:p>
        </p:txBody>
      </p:sp>
    </p:spTree>
    <p:extLst>
      <p:ext uri="{BB962C8B-B14F-4D97-AF65-F5344CB8AC3E}">
        <p14:creationId xmlns:p14="http://schemas.microsoft.com/office/powerpoint/2010/main" val="18693129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B96D64-556A-45C5-93F0-F0F1319C1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62" y="1752600"/>
            <a:ext cx="6823075" cy="4366768"/>
          </a:xfrm>
          <a:prstGeom prst="rect">
            <a:avLst/>
          </a:prstGeom>
          <a:ln>
            <a:noFill/>
          </a:ln>
          <a:effectLst>
            <a:softEdge rad="112500"/>
          </a:effectLst>
        </p:spPr>
      </p:pic>
      <p:sp>
        <p:nvSpPr>
          <p:cNvPr id="4" name="Rectangle 3">
            <a:extLst>
              <a:ext uri="{FF2B5EF4-FFF2-40B4-BE49-F238E27FC236}">
                <a16:creationId xmlns:a16="http://schemas.microsoft.com/office/drawing/2014/main" id="{155926A2-38D4-47BA-9021-4807B45DCF86}"/>
              </a:ext>
            </a:extLst>
          </p:cNvPr>
          <p:cNvSpPr/>
          <p:nvPr/>
        </p:nvSpPr>
        <p:spPr>
          <a:xfrm>
            <a:off x="1114288" y="-76200"/>
            <a:ext cx="4942956" cy="1569660"/>
          </a:xfrm>
          <a:prstGeom prst="rect">
            <a:avLst/>
          </a:prstGeom>
        </p:spPr>
        <p:txBody>
          <a:bodyPr wrap="none">
            <a:spAutoFit/>
          </a:bodyPr>
          <a:lstStyle/>
          <a:p>
            <a:pPr algn="ctr"/>
            <a:r>
              <a:rPr lang="en-US" sz="4800" b="1" dirty="0"/>
              <a:t>Don’t Get Stuck in </a:t>
            </a:r>
          </a:p>
          <a:p>
            <a:pPr algn="ctr"/>
            <a:r>
              <a:rPr lang="en-US" sz="4800" b="1" dirty="0"/>
              <a:t>the Middle</a:t>
            </a:r>
            <a:endParaRPr lang="en-US" sz="4000" b="1" dirty="0"/>
          </a:p>
        </p:txBody>
      </p:sp>
    </p:spTree>
    <p:extLst>
      <p:ext uri="{BB962C8B-B14F-4D97-AF65-F5344CB8AC3E}">
        <p14:creationId xmlns:p14="http://schemas.microsoft.com/office/powerpoint/2010/main" val="4123097374"/>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B4B1CA-559E-4882-9C04-560E33D3205C}"/>
              </a:ext>
            </a:extLst>
          </p:cNvPr>
          <p:cNvSpPr/>
          <p:nvPr/>
        </p:nvSpPr>
        <p:spPr>
          <a:xfrm>
            <a:off x="1524000" y="0"/>
            <a:ext cx="4138249" cy="1107996"/>
          </a:xfrm>
          <a:prstGeom prst="rect">
            <a:avLst/>
          </a:prstGeom>
        </p:spPr>
        <p:txBody>
          <a:bodyPr wrap="none">
            <a:spAutoFit/>
          </a:bodyPr>
          <a:lstStyle/>
          <a:p>
            <a:pPr algn="ctr"/>
            <a:r>
              <a:rPr lang="en-US" sz="6600" b="1" dirty="0"/>
              <a:t>Technology</a:t>
            </a:r>
            <a:endParaRPr lang="en-US" sz="5400" b="1" dirty="0"/>
          </a:p>
        </p:txBody>
      </p:sp>
      <p:sp>
        <p:nvSpPr>
          <p:cNvPr id="3" name="TextBox 2">
            <a:extLst>
              <a:ext uri="{FF2B5EF4-FFF2-40B4-BE49-F238E27FC236}">
                <a16:creationId xmlns:a16="http://schemas.microsoft.com/office/drawing/2014/main" id="{7C93FE2B-DA5D-4036-A72C-B289DB2A0A9B}"/>
              </a:ext>
            </a:extLst>
          </p:cNvPr>
          <p:cNvSpPr txBox="1"/>
          <p:nvPr/>
        </p:nvSpPr>
        <p:spPr>
          <a:xfrm>
            <a:off x="6096000" y="2609433"/>
            <a:ext cx="5867400" cy="2800767"/>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mj-lt"/>
                <a:ea typeface="Cambria Math" panose="02040503050406030204" pitchFamily="18" charset="0"/>
                <a:cs typeface="Segoe UI Semibold" panose="020B0702040204020203" pitchFamily="34" charset="0"/>
              </a:rPr>
              <a:t>PFSnet</a:t>
            </a:r>
          </a:p>
          <a:p>
            <a:pPr marL="285750" indent="-285750">
              <a:buFont typeface="Arial" panose="020B0604020202020204" pitchFamily="34" charset="0"/>
              <a:buChar char="•"/>
            </a:pPr>
            <a:endParaRPr lang="en-US" sz="1600" b="1" dirty="0">
              <a:latin typeface="+mj-lt"/>
              <a:ea typeface="Cambria Math" panose="02040503050406030204" pitchFamily="18" charset="0"/>
              <a:cs typeface="Segoe UI Semibold" panose="020B0702040204020203" pitchFamily="34" charset="0"/>
            </a:endParaRPr>
          </a:p>
          <a:p>
            <a:pPr marL="285750" indent="-285750">
              <a:buFont typeface="Arial" panose="020B0604020202020204" pitchFamily="34" charset="0"/>
              <a:buChar char="•"/>
            </a:pPr>
            <a:r>
              <a:rPr lang="en-US" sz="3200" b="1" dirty="0">
                <a:latin typeface="+mj-lt"/>
                <a:ea typeface="Cambria Math" panose="02040503050406030204" pitchFamily="18" charset="0"/>
                <a:cs typeface="Segoe UI Semibold" panose="020B0702040204020203" pitchFamily="34" charset="0"/>
              </a:rPr>
              <a:t>People Counter</a:t>
            </a:r>
          </a:p>
          <a:p>
            <a:pPr marL="285750" indent="-285750">
              <a:buFont typeface="Arial" panose="020B0604020202020204" pitchFamily="34" charset="0"/>
              <a:buChar char="•"/>
            </a:pPr>
            <a:endParaRPr lang="en-US" sz="1600" b="1" dirty="0">
              <a:latin typeface="+mj-lt"/>
              <a:ea typeface="Cambria Math" panose="02040503050406030204" pitchFamily="18" charset="0"/>
              <a:cs typeface="Segoe UI Semibold" panose="020B0702040204020203" pitchFamily="34" charset="0"/>
            </a:endParaRPr>
          </a:p>
          <a:p>
            <a:pPr marL="285750" indent="-285750">
              <a:buFont typeface="Arial" panose="020B0604020202020204" pitchFamily="34" charset="0"/>
              <a:buChar char="•"/>
            </a:pPr>
            <a:r>
              <a:rPr lang="en-US" sz="3200" b="1" dirty="0">
                <a:latin typeface="+mj-lt"/>
                <a:ea typeface="Cambria Math" panose="02040503050406030204" pitchFamily="18" charset="0"/>
                <a:cs typeface="Segoe UI Semibold" panose="020B0702040204020203" pitchFamily="34" charset="0"/>
              </a:rPr>
              <a:t>Communication Tablet</a:t>
            </a:r>
          </a:p>
          <a:p>
            <a:pPr marL="285750" indent="-285750">
              <a:buFont typeface="Arial" panose="020B0604020202020204" pitchFamily="34" charset="0"/>
              <a:buChar char="•"/>
            </a:pPr>
            <a:endParaRPr lang="en-US" sz="1600" b="1" dirty="0">
              <a:ea typeface="Cambria Math" panose="02040503050406030204" pitchFamily="18" charset="0"/>
              <a:cs typeface="Segoe UI Semibold" panose="020B0702040204020203" pitchFamily="34" charset="0"/>
            </a:endParaRPr>
          </a:p>
          <a:p>
            <a:pPr marL="285750" indent="-285750">
              <a:buFont typeface="Arial" panose="020B0604020202020204" pitchFamily="34" charset="0"/>
              <a:buChar char="•"/>
            </a:pPr>
            <a:r>
              <a:rPr lang="en-US" sz="3200" b="1" dirty="0">
                <a:ea typeface="Cambria Math" panose="02040503050406030204" pitchFamily="18" charset="0"/>
                <a:cs typeface="Segoe UI Semibold" panose="020B0702040204020203" pitchFamily="34" charset="0"/>
              </a:rPr>
              <a:t>Order Management System</a:t>
            </a:r>
            <a:endParaRPr lang="en-US" sz="3200" b="1" dirty="0">
              <a:latin typeface="+mj-lt"/>
              <a:ea typeface="Cambria Math" panose="02040503050406030204" pitchFamily="18" charset="0"/>
              <a:cs typeface="Segoe UI Semibold" panose="020B0702040204020203" pitchFamily="34" charset="0"/>
            </a:endParaRPr>
          </a:p>
        </p:txBody>
      </p:sp>
      <p:pic>
        <p:nvPicPr>
          <p:cNvPr id="7" name="Picture 6">
            <a:extLst>
              <a:ext uri="{FF2B5EF4-FFF2-40B4-BE49-F238E27FC236}">
                <a16:creationId xmlns:a16="http://schemas.microsoft.com/office/drawing/2014/main" id="{38187355-6A85-4434-B5CB-1AEDE1115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5647995" cy="5181600"/>
          </a:xfrm>
          <a:prstGeom prst="rect">
            <a:avLst/>
          </a:prstGeom>
        </p:spPr>
      </p:pic>
      <p:pic>
        <p:nvPicPr>
          <p:cNvPr id="8" name="Picture 7">
            <a:extLst>
              <a:ext uri="{FF2B5EF4-FFF2-40B4-BE49-F238E27FC236}">
                <a16:creationId xmlns:a16="http://schemas.microsoft.com/office/drawing/2014/main" id="{D2F84FDA-622B-4FAD-B4BA-06C9F0086348}"/>
              </a:ext>
            </a:extLst>
          </p:cNvPr>
          <p:cNvPicPr>
            <a:picLocks noChangeAspect="1"/>
          </p:cNvPicPr>
          <p:nvPr/>
        </p:nvPicPr>
        <p:blipFill>
          <a:blip r:embed="rId4"/>
          <a:stretch>
            <a:fillRect/>
          </a:stretch>
        </p:blipFill>
        <p:spPr>
          <a:xfrm>
            <a:off x="10058400" y="364255"/>
            <a:ext cx="1600200" cy="1997945"/>
          </a:xfrm>
          <a:prstGeom prst="rect">
            <a:avLst/>
          </a:prstGeom>
          <a:ln>
            <a:noFill/>
          </a:ln>
          <a:effectLst>
            <a:softEdge rad="112500"/>
          </a:effectLst>
        </p:spPr>
      </p:pic>
    </p:spTree>
    <p:extLst>
      <p:ext uri="{BB962C8B-B14F-4D97-AF65-F5344CB8AC3E}">
        <p14:creationId xmlns:p14="http://schemas.microsoft.com/office/powerpoint/2010/main" val="1745448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profit">
            <a:extLst>
              <a:ext uri="{FF2B5EF4-FFF2-40B4-BE49-F238E27FC236}">
                <a16:creationId xmlns:a16="http://schemas.microsoft.com/office/drawing/2014/main" id="{55183787-8DA4-4982-9DDE-B3E4C96789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1259"/>
            <a:ext cx="2460578" cy="1503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3" name="Diagram 2">
            <a:extLst>
              <a:ext uri="{FF2B5EF4-FFF2-40B4-BE49-F238E27FC236}">
                <a16:creationId xmlns:a16="http://schemas.microsoft.com/office/drawing/2014/main" id="{B5CC677C-9FC9-44D0-AE9B-7637A5ADB0A9}"/>
              </a:ext>
            </a:extLst>
          </p:cNvPr>
          <p:cNvGraphicFramePr/>
          <p:nvPr>
            <p:extLst>
              <p:ext uri="{D42A27DB-BD31-4B8C-83A1-F6EECF244321}">
                <p14:modId xmlns:p14="http://schemas.microsoft.com/office/powerpoint/2010/main" val="180983424"/>
              </p:ext>
            </p:extLst>
          </p:nvPr>
        </p:nvGraphicFramePr>
        <p:xfrm>
          <a:off x="3124200" y="1600200"/>
          <a:ext cx="7086600" cy="4749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8" descr="Image result for profit">
            <a:extLst>
              <a:ext uri="{FF2B5EF4-FFF2-40B4-BE49-F238E27FC236}">
                <a16:creationId xmlns:a16="http://schemas.microsoft.com/office/drawing/2014/main" id="{A97856AA-F9D1-4090-BD67-959CA71EF2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0" descr="Image result for profit">
            <a:extLst>
              <a:ext uri="{FF2B5EF4-FFF2-40B4-BE49-F238E27FC236}">
                <a16:creationId xmlns:a16="http://schemas.microsoft.com/office/drawing/2014/main" id="{7D964C55-68E2-4B91-99E0-CCAEAA2ECAB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5" name="Chart 24">
            <a:extLst>
              <a:ext uri="{FF2B5EF4-FFF2-40B4-BE49-F238E27FC236}">
                <a16:creationId xmlns:a16="http://schemas.microsoft.com/office/drawing/2014/main" id="{16110CD5-BD54-4C87-8FB8-6FD599625A44}"/>
              </a:ext>
            </a:extLst>
          </p:cNvPr>
          <p:cNvGraphicFramePr/>
          <p:nvPr>
            <p:extLst>
              <p:ext uri="{D42A27DB-BD31-4B8C-83A1-F6EECF244321}">
                <p14:modId xmlns:p14="http://schemas.microsoft.com/office/powerpoint/2010/main" val="1648388560"/>
              </p:ext>
            </p:extLst>
          </p:nvPr>
        </p:nvGraphicFramePr>
        <p:xfrm>
          <a:off x="3276600" y="1905000"/>
          <a:ext cx="1351005" cy="121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a:extLst>
              <a:ext uri="{FF2B5EF4-FFF2-40B4-BE49-F238E27FC236}">
                <a16:creationId xmlns:a16="http://schemas.microsoft.com/office/drawing/2014/main" id="{43A4512A-6BD0-413F-8617-DD425F6EEF39}"/>
              </a:ext>
            </a:extLst>
          </p:cNvPr>
          <p:cNvGraphicFramePr/>
          <p:nvPr>
            <p:extLst>
              <p:ext uri="{D42A27DB-BD31-4B8C-83A1-F6EECF244321}">
                <p14:modId xmlns:p14="http://schemas.microsoft.com/office/powerpoint/2010/main" val="119380104"/>
              </p:ext>
            </p:extLst>
          </p:nvPr>
        </p:nvGraphicFramePr>
        <p:xfrm>
          <a:off x="4991100" y="1905001"/>
          <a:ext cx="1524000" cy="139699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Chart 30">
            <a:extLst>
              <a:ext uri="{FF2B5EF4-FFF2-40B4-BE49-F238E27FC236}">
                <a16:creationId xmlns:a16="http://schemas.microsoft.com/office/drawing/2014/main" id="{22F3D791-8082-486C-85FD-FA93C6E7A8A7}"/>
              </a:ext>
            </a:extLst>
          </p:cNvPr>
          <p:cNvGraphicFramePr/>
          <p:nvPr>
            <p:extLst>
              <p:ext uri="{D42A27DB-BD31-4B8C-83A1-F6EECF244321}">
                <p14:modId xmlns:p14="http://schemas.microsoft.com/office/powerpoint/2010/main" val="1009931135"/>
              </p:ext>
            </p:extLst>
          </p:nvPr>
        </p:nvGraphicFramePr>
        <p:xfrm>
          <a:off x="6819900" y="1752600"/>
          <a:ext cx="1524000" cy="16764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27" name="Chart 1026">
            <a:extLst>
              <a:ext uri="{FF2B5EF4-FFF2-40B4-BE49-F238E27FC236}">
                <a16:creationId xmlns:a16="http://schemas.microsoft.com/office/drawing/2014/main" id="{E8C14406-F964-4354-8908-B96212A8D223}"/>
              </a:ext>
            </a:extLst>
          </p:cNvPr>
          <p:cNvGraphicFramePr/>
          <p:nvPr>
            <p:extLst>
              <p:ext uri="{D42A27DB-BD31-4B8C-83A1-F6EECF244321}">
                <p14:modId xmlns:p14="http://schemas.microsoft.com/office/powerpoint/2010/main" val="1443355545"/>
              </p:ext>
            </p:extLst>
          </p:nvPr>
        </p:nvGraphicFramePr>
        <p:xfrm>
          <a:off x="8611632" y="1828800"/>
          <a:ext cx="1522968" cy="1504574"/>
        </p:xfrm>
        <a:graphic>
          <a:graphicData uri="http://schemas.openxmlformats.org/drawingml/2006/chart">
            <c:chart xmlns:c="http://schemas.openxmlformats.org/drawingml/2006/chart" xmlns:r="http://schemas.openxmlformats.org/officeDocument/2006/relationships" r:id="rId12"/>
          </a:graphicData>
        </a:graphic>
      </p:graphicFrame>
      <p:sp>
        <p:nvSpPr>
          <p:cNvPr id="1029" name="TextBox 1028">
            <a:extLst>
              <a:ext uri="{FF2B5EF4-FFF2-40B4-BE49-F238E27FC236}">
                <a16:creationId xmlns:a16="http://schemas.microsoft.com/office/drawing/2014/main" id="{79A4340A-4D12-485F-ABB9-14751B6E9A60}"/>
              </a:ext>
            </a:extLst>
          </p:cNvPr>
          <p:cNvSpPr txBox="1"/>
          <p:nvPr/>
        </p:nvSpPr>
        <p:spPr>
          <a:xfrm>
            <a:off x="3409436" y="1715869"/>
            <a:ext cx="1313931" cy="400110"/>
          </a:xfrm>
          <a:prstGeom prst="rect">
            <a:avLst/>
          </a:prstGeom>
          <a:noFill/>
        </p:spPr>
        <p:txBody>
          <a:bodyPr wrap="square" rtlCol="0">
            <a:spAutoFit/>
          </a:bodyPr>
          <a:lstStyle/>
          <a:p>
            <a:r>
              <a:rPr lang="en-US" sz="2000" b="1" dirty="0">
                <a:solidFill>
                  <a:schemeClr val="bg1"/>
                </a:solidFill>
                <a:latin typeface="Proxima Nova S" panose="020B0003030502000204" pitchFamily="34" charset="0"/>
              </a:rPr>
              <a:t>42% GP</a:t>
            </a:r>
          </a:p>
        </p:txBody>
      </p:sp>
      <p:sp>
        <p:nvSpPr>
          <p:cNvPr id="39" name="TextBox 38">
            <a:extLst>
              <a:ext uri="{FF2B5EF4-FFF2-40B4-BE49-F238E27FC236}">
                <a16:creationId xmlns:a16="http://schemas.microsoft.com/office/drawing/2014/main" id="{A7869FF7-B7DC-49A4-B692-937832B89DD2}"/>
              </a:ext>
            </a:extLst>
          </p:cNvPr>
          <p:cNvSpPr txBox="1"/>
          <p:nvPr/>
        </p:nvSpPr>
        <p:spPr>
          <a:xfrm>
            <a:off x="5196296" y="1704945"/>
            <a:ext cx="1303289" cy="400110"/>
          </a:xfrm>
          <a:prstGeom prst="rect">
            <a:avLst/>
          </a:prstGeom>
          <a:noFill/>
        </p:spPr>
        <p:txBody>
          <a:bodyPr wrap="square" rtlCol="0">
            <a:spAutoFit/>
          </a:bodyPr>
          <a:lstStyle>
            <a:defPPr>
              <a:defRPr lang="en-US"/>
            </a:defPPr>
            <a:lvl1pPr>
              <a:defRPr sz="2000" b="1">
                <a:solidFill>
                  <a:schemeClr val="bg1"/>
                </a:solidFill>
                <a:latin typeface="Proxima Nova S" panose="020B0003030502000204" pitchFamily="34" charset="0"/>
              </a:defRPr>
            </a:lvl1pPr>
          </a:lstStyle>
          <a:p>
            <a:r>
              <a:rPr lang="en-US" dirty="0"/>
              <a:t>46% GP</a:t>
            </a:r>
          </a:p>
        </p:txBody>
      </p:sp>
      <p:sp>
        <p:nvSpPr>
          <p:cNvPr id="40" name="TextBox 39">
            <a:extLst>
              <a:ext uri="{FF2B5EF4-FFF2-40B4-BE49-F238E27FC236}">
                <a16:creationId xmlns:a16="http://schemas.microsoft.com/office/drawing/2014/main" id="{A25D7141-F46B-4E37-BEA2-946B2B082773}"/>
              </a:ext>
            </a:extLst>
          </p:cNvPr>
          <p:cNvSpPr txBox="1"/>
          <p:nvPr/>
        </p:nvSpPr>
        <p:spPr>
          <a:xfrm>
            <a:off x="6954580" y="1721427"/>
            <a:ext cx="1254639" cy="400110"/>
          </a:xfrm>
          <a:prstGeom prst="rect">
            <a:avLst/>
          </a:prstGeom>
          <a:noFill/>
        </p:spPr>
        <p:txBody>
          <a:bodyPr wrap="square" rtlCol="0">
            <a:spAutoFit/>
          </a:bodyPr>
          <a:lstStyle>
            <a:defPPr>
              <a:defRPr lang="en-US"/>
            </a:defPPr>
            <a:lvl1pPr>
              <a:defRPr sz="2000" b="1">
                <a:solidFill>
                  <a:schemeClr val="bg1"/>
                </a:solidFill>
                <a:latin typeface="Proxima Nova S" panose="020B0003030502000204" pitchFamily="34" charset="0"/>
              </a:defRPr>
            </a:lvl1pPr>
          </a:lstStyle>
          <a:p>
            <a:r>
              <a:rPr lang="en-US" dirty="0"/>
              <a:t>52% GP</a:t>
            </a:r>
          </a:p>
        </p:txBody>
      </p:sp>
      <p:sp>
        <p:nvSpPr>
          <p:cNvPr id="41" name="TextBox 40">
            <a:extLst>
              <a:ext uri="{FF2B5EF4-FFF2-40B4-BE49-F238E27FC236}">
                <a16:creationId xmlns:a16="http://schemas.microsoft.com/office/drawing/2014/main" id="{86AB2E8B-3A74-4F53-B28A-C2905AD4D5C7}"/>
              </a:ext>
            </a:extLst>
          </p:cNvPr>
          <p:cNvSpPr txBox="1"/>
          <p:nvPr/>
        </p:nvSpPr>
        <p:spPr>
          <a:xfrm>
            <a:off x="8740522" y="1721427"/>
            <a:ext cx="1243148" cy="400110"/>
          </a:xfrm>
          <a:prstGeom prst="rect">
            <a:avLst/>
          </a:prstGeom>
          <a:noFill/>
        </p:spPr>
        <p:txBody>
          <a:bodyPr wrap="square" rtlCol="0">
            <a:spAutoFit/>
          </a:bodyPr>
          <a:lstStyle>
            <a:defPPr>
              <a:defRPr lang="en-US"/>
            </a:defPPr>
            <a:lvl1pPr>
              <a:defRPr sz="2000" b="1">
                <a:solidFill>
                  <a:schemeClr val="bg1"/>
                </a:solidFill>
                <a:latin typeface="Proxima Nova S" panose="020B0003030502000204" pitchFamily="34" charset="0"/>
              </a:defRPr>
            </a:lvl1pPr>
          </a:lstStyle>
          <a:p>
            <a:r>
              <a:rPr lang="en-US" dirty="0"/>
              <a:t>53% GP</a:t>
            </a:r>
          </a:p>
        </p:txBody>
      </p:sp>
      <p:sp>
        <p:nvSpPr>
          <p:cNvPr id="17" name="Rectangle 16">
            <a:extLst>
              <a:ext uri="{FF2B5EF4-FFF2-40B4-BE49-F238E27FC236}">
                <a16:creationId xmlns:a16="http://schemas.microsoft.com/office/drawing/2014/main" id="{70F924D9-151F-4570-BCE9-AAB92F730868}"/>
              </a:ext>
            </a:extLst>
          </p:cNvPr>
          <p:cNvSpPr/>
          <p:nvPr/>
        </p:nvSpPr>
        <p:spPr>
          <a:xfrm>
            <a:off x="4740909" y="-76200"/>
            <a:ext cx="7222491" cy="1107996"/>
          </a:xfrm>
          <a:prstGeom prst="rect">
            <a:avLst/>
          </a:prstGeom>
        </p:spPr>
        <p:txBody>
          <a:bodyPr wrap="none">
            <a:spAutoFit/>
          </a:bodyPr>
          <a:lstStyle/>
          <a:p>
            <a:pPr algn="ctr"/>
            <a:r>
              <a:rPr lang="en-US" sz="6600" b="1" dirty="0"/>
              <a:t>Real World Example</a:t>
            </a:r>
            <a:endParaRPr lang="en-US" sz="5400" b="1" dirty="0"/>
          </a:p>
        </p:txBody>
      </p:sp>
    </p:spTree>
    <p:extLst>
      <p:ext uri="{BB962C8B-B14F-4D97-AF65-F5344CB8AC3E}">
        <p14:creationId xmlns:p14="http://schemas.microsoft.com/office/powerpoint/2010/main" val="233863065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oss margin">
            <a:hlinkClick r:id="rId3"/>
            <a:extLst>
              <a:ext uri="{FF2B5EF4-FFF2-40B4-BE49-F238E27FC236}">
                <a16:creationId xmlns:a16="http://schemas.microsoft.com/office/drawing/2014/main" id="{815F6858-90D0-4193-8CCE-3B8542CC3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723" y="2032337"/>
            <a:ext cx="2438400" cy="2299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FFE417A-CFF2-4780-9A6B-F0F2BA5CC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24000"/>
            <a:ext cx="5334000" cy="5334000"/>
          </a:xfrm>
          <a:prstGeom prst="rect">
            <a:avLst/>
          </a:prstGeom>
        </p:spPr>
      </p:pic>
      <p:sp>
        <p:nvSpPr>
          <p:cNvPr id="8" name="Rectangle 7">
            <a:extLst>
              <a:ext uri="{FF2B5EF4-FFF2-40B4-BE49-F238E27FC236}">
                <a16:creationId xmlns:a16="http://schemas.microsoft.com/office/drawing/2014/main" id="{BD7D52C1-C0B7-41D8-A5BE-EBF9B06CECBA}"/>
              </a:ext>
            </a:extLst>
          </p:cNvPr>
          <p:cNvSpPr/>
          <p:nvPr/>
        </p:nvSpPr>
        <p:spPr>
          <a:xfrm>
            <a:off x="1562333" y="17318"/>
            <a:ext cx="4389664" cy="1107996"/>
          </a:xfrm>
          <a:prstGeom prst="rect">
            <a:avLst/>
          </a:prstGeom>
        </p:spPr>
        <p:txBody>
          <a:bodyPr wrap="none">
            <a:spAutoFit/>
          </a:bodyPr>
          <a:lstStyle/>
          <a:p>
            <a:pPr algn="ctr"/>
            <a:r>
              <a:rPr lang="en-US" sz="6600" b="1" dirty="0"/>
              <a:t>Foodservice</a:t>
            </a:r>
          </a:p>
        </p:txBody>
      </p:sp>
      <p:sp>
        <p:nvSpPr>
          <p:cNvPr id="10" name="Rectangle 9">
            <a:extLst>
              <a:ext uri="{FF2B5EF4-FFF2-40B4-BE49-F238E27FC236}">
                <a16:creationId xmlns:a16="http://schemas.microsoft.com/office/drawing/2014/main" id="{14D6A214-B2DA-45E8-A3A2-6B1EE4DC06C2}"/>
              </a:ext>
            </a:extLst>
          </p:cNvPr>
          <p:cNvSpPr/>
          <p:nvPr/>
        </p:nvSpPr>
        <p:spPr>
          <a:xfrm>
            <a:off x="6248400" y="4013537"/>
            <a:ext cx="4427046" cy="1015663"/>
          </a:xfrm>
          <a:prstGeom prst="rect">
            <a:avLst/>
          </a:prstGeom>
          <a:noFill/>
          <a:effectLst>
            <a:outerShdw blurRad="76200" dist="12700" dir="8100000" sy="-23000" kx="800400" algn="br" rotWithShape="0">
              <a:prstClr val="black">
                <a:alpha val="20000"/>
              </a:prstClr>
            </a:outerShdw>
          </a:effectLst>
        </p:spPr>
        <p:txBody>
          <a:bodyPr wrap="none" lIns="91440" tIns="45720" rIns="91440" bIns="45720">
            <a:spAutoFit/>
          </a:bodyPr>
          <a:lstStyle/>
          <a:p>
            <a:pPr algn="ctr"/>
            <a:r>
              <a:rPr lang="en-US" sz="6000" b="1" dirty="0">
                <a:ln w="0"/>
                <a:solidFill>
                  <a:schemeClr val="accent1"/>
                </a:solidFill>
                <a:effectLst>
                  <a:outerShdw blurRad="50800" dist="38100" dir="2700000" algn="tl" rotWithShape="0">
                    <a:prstClr val="black">
                      <a:alpha val="40000"/>
                    </a:prstClr>
                  </a:outerShdw>
                </a:effectLst>
              </a:rPr>
              <a:t>Gross Margin</a:t>
            </a:r>
          </a:p>
        </p:txBody>
      </p:sp>
    </p:spTree>
    <p:extLst>
      <p:ext uri="{BB962C8B-B14F-4D97-AF65-F5344CB8AC3E}">
        <p14:creationId xmlns:p14="http://schemas.microsoft.com/office/powerpoint/2010/main" val="830986924"/>
      </p:ext>
    </p:extLst>
  </p:cSld>
  <p:clrMapOvr>
    <a:masterClrMapping/>
  </p:clrMapOvr>
  <p:transitio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820F75-2F73-42D7-8066-FFC674EB79B8}"/>
              </a:ext>
            </a:extLst>
          </p:cNvPr>
          <p:cNvSpPr/>
          <p:nvPr/>
        </p:nvSpPr>
        <p:spPr>
          <a:xfrm>
            <a:off x="4636749" y="-117396"/>
            <a:ext cx="7430816" cy="1107996"/>
          </a:xfrm>
          <a:prstGeom prst="rect">
            <a:avLst/>
          </a:prstGeom>
        </p:spPr>
        <p:txBody>
          <a:bodyPr wrap="none">
            <a:spAutoFit/>
          </a:bodyPr>
          <a:lstStyle/>
          <a:p>
            <a:pPr algn="ctr"/>
            <a:r>
              <a:rPr lang="en-US" sz="6600" b="1" dirty="0"/>
              <a:t>Systems &amp; Processes</a:t>
            </a:r>
            <a:endParaRPr lang="en-US" sz="5400" b="1" dirty="0"/>
          </a:p>
        </p:txBody>
      </p:sp>
      <p:pic>
        <p:nvPicPr>
          <p:cNvPr id="8" name="Picture 7">
            <a:extLst>
              <a:ext uri="{FF2B5EF4-FFF2-40B4-BE49-F238E27FC236}">
                <a16:creationId xmlns:a16="http://schemas.microsoft.com/office/drawing/2014/main" id="{70365DD6-DAD3-42E8-A0D4-1D29861357B3}"/>
              </a:ext>
            </a:extLst>
          </p:cNvPr>
          <p:cNvPicPr>
            <a:picLocks noChangeAspect="1"/>
          </p:cNvPicPr>
          <p:nvPr/>
        </p:nvPicPr>
        <p:blipFill>
          <a:blip r:embed="rId3"/>
          <a:stretch>
            <a:fillRect/>
          </a:stretch>
        </p:blipFill>
        <p:spPr>
          <a:xfrm rot="20655720">
            <a:off x="758846" y="889527"/>
            <a:ext cx="3601716" cy="4605306"/>
          </a:xfrm>
          <a:prstGeom prst="rect">
            <a:avLst/>
          </a:prstGeom>
        </p:spPr>
      </p:pic>
      <p:pic>
        <p:nvPicPr>
          <p:cNvPr id="10" name="Picture 9">
            <a:extLst>
              <a:ext uri="{FF2B5EF4-FFF2-40B4-BE49-F238E27FC236}">
                <a16:creationId xmlns:a16="http://schemas.microsoft.com/office/drawing/2014/main" id="{E213C06D-867B-4E0A-A2A4-5A8CE85EF6B6}"/>
              </a:ext>
            </a:extLst>
          </p:cNvPr>
          <p:cNvPicPr>
            <a:picLocks noChangeAspect="1"/>
          </p:cNvPicPr>
          <p:nvPr/>
        </p:nvPicPr>
        <p:blipFill>
          <a:blip r:embed="rId4"/>
          <a:stretch>
            <a:fillRect/>
          </a:stretch>
        </p:blipFill>
        <p:spPr>
          <a:xfrm>
            <a:off x="1447800" y="1607530"/>
            <a:ext cx="9296400" cy="4336070"/>
          </a:xfrm>
          <a:prstGeom prst="rect">
            <a:avLst/>
          </a:prstGeom>
        </p:spPr>
      </p:pic>
      <p:pic>
        <p:nvPicPr>
          <p:cNvPr id="11" name="Picture 10">
            <a:extLst>
              <a:ext uri="{FF2B5EF4-FFF2-40B4-BE49-F238E27FC236}">
                <a16:creationId xmlns:a16="http://schemas.microsoft.com/office/drawing/2014/main" id="{1F1F04AE-26A3-460F-A1EB-7C2BAC3C8FBD}"/>
              </a:ext>
            </a:extLst>
          </p:cNvPr>
          <p:cNvPicPr>
            <a:picLocks noChangeAspect="1"/>
          </p:cNvPicPr>
          <p:nvPr/>
        </p:nvPicPr>
        <p:blipFill>
          <a:blip r:embed="rId5"/>
          <a:stretch>
            <a:fillRect/>
          </a:stretch>
        </p:blipFill>
        <p:spPr>
          <a:xfrm>
            <a:off x="1828800" y="1509441"/>
            <a:ext cx="8534400" cy="4434160"/>
          </a:xfrm>
          <a:prstGeom prst="rect">
            <a:avLst/>
          </a:prstGeom>
        </p:spPr>
      </p:pic>
      <p:pic>
        <p:nvPicPr>
          <p:cNvPr id="12" name="Picture 11">
            <a:extLst>
              <a:ext uri="{FF2B5EF4-FFF2-40B4-BE49-F238E27FC236}">
                <a16:creationId xmlns:a16="http://schemas.microsoft.com/office/drawing/2014/main" id="{EFA88D59-1CF4-4413-BA74-0467E45FA5D7}"/>
              </a:ext>
            </a:extLst>
          </p:cNvPr>
          <p:cNvPicPr>
            <a:picLocks noChangeAspect="1"/>
          </p:cNvPicPr>
          <p:nvPr/>
        </p:nvPicPr>
        <p:blipFill>
          <a:blip r:embed="rId6"/>
          <a:stretch>
            <a:fillRect/>
          </a:stretch>
        </p:blipFill>
        <p:spPr>
          <a:xfrm>
            <a:off x="1651887" y="1784062"/>
            <a:ext cx="8888226" cy="3466408"/>
          </a:xfrm>
          <a:prstGeom prst="rect">
            <a:avLst/>
          </a:prstGeom>
        </p:spPr>
      </p:pic>
    </p:spTree>
    <p:extLst>
      <p:ext uri="{BB962C8B-B14F-4D97-AF65-F5344CB8AC3E}">
        <p14:creationId xmlns:p14="http://schemas.microsoft.com/office/powerpoint/2010/main" val="2358914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E7BECD-AD58-4DBB-8284-A97E19C90A64}"/>
              </a:ext>
            </a:extLst>
          </p:cNvPr>
          <p:cNvSpPr/>
          <p:nvPr/>
        </p:nvSpPr>
        <p:spPr>
          <a:xfrm>
            <a:off x="4289767" y="-228600"/>
            <a:ext cx="3612464" cy="1107996"/>
          </a:xfrm>
          <a:prstGeom prst="rect">
            <a:avLst/>
          </a:prstGeom>
        </p:spPr>
        <p:txBody>
          <a:bodyPr wrap="none">
            <a:spAutoFit/>
          </a:bodyPr>
          <a:lstStyle/>
          <a:p>
            <a:pPr algn="ctr"/>
            <a:r>
              <a:rPr lang="en-US" sz="6600" b="1" dirty="0"/>
              <a:t>Execution</a:t>
            </a:r>
            <a:endParaRPr lang="en-US" sz="5400" b="1" dirty="0"/>
          </a:p>
        </p:txBody>
      </p:sp>
      <p:pic>
        <p:nvPicPr>
          <p:cNvPr id="4" name="Picture 3">
            <a:extLst>
              <a:ext uri="{FF2B5EF4-FFF2-40B4-BE49-F238E27FC236}">
                <a16:creationId xmlns:a16="http://schemas.microsoft.com/office/drawing/2014/main" id="{0D413F43-69A3-4E5A-B529-A4704145E70D}"/>
              </a:ext>
            </a:extLst>
          </p:cNvPr>
          <p:cNvPicPr>
            <a:picLocks noChangeAspect="1"/>
          </p:cNvPicPr>
          <p:nvPr/>
        </p:nvPicPr>
        <p:blipFill>
          <a:blip r:embed="rId2"/>
          <a:stretch>
            <a:fillRect/>
          </a:stretch>
        </p:blipFill>
        <p:spPr>
          <a:xfrm>
            <a:off x="2348135" y="762000"/>
            <a:ext cx="7495729" cy="5953256"/>
          </a:xfrm>
          <a:prstGeom prst="rect">
            <a:avLst/>
          </a:prstGeom>
        </p:spPr>
      </p:pic>
      <p:sp>
        <p:nvSpPr>
          <p:cNvPr id="5" name="TextBox 4">
            <a:extLst>
              <a:ext uri="{FF2B5EF4-FFF2-40B4-BE49-F238E27FC236}">
                <a16:creationId xmlns:a16="http://schemas.microsoft.com/office/drawing/2014/main" id="{F4537E64-DF71-482C-9EFB-DEB2E7E568E6}"/>
              </a:ext>
            </a:extLst>
          </p:cNvPr>
          <p:cNvSpPr txBox="1"/>
          <p:nvPr/>
        </p:nvSpPr>
        <p:spPr>
          <a:xfrm>
            <a:off x="5410200" y="1066800"/>
            <a:ext cx="3962400" cy="584775"/>
          </a:xfrm>
          <a:prstGeom prst="rect">
            <a:avLst/>
          </a:prstGeom>
          <a:noFill/>
        </p:spPr>
        <p:txBody>
          <a:bodyPr wrap="square" rtlCol="0">
            <a:spAutoFit/>
          </a:bodyPr>
          <a:lstStyle/>
          <a:p>
            <a:pPr algn="ctr"/>
            <a:r>
              <a:rPr lang="en-US" sz="3200" b="1" dirty="0"/>
              <a:t>Secret Shopper</a:t>
            </a:r>
          </a:p>
        </p:txBody>
      </p:sp>
    </p:spTree>
    <p:extLst>
      <p:ext uri="{BB962C8B-B14F-4D97-AF65-F5344CB8AC3E}">
        <p14:creationId xmlns:p14="http://schemas.microsoft.com/office/powerpoint/2010/main" val="30039677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6AFDB1-456B-44F3-BC9C-6A60189E35E0}"/>
              </a:ext>
            </a:extLst>
          </p:cNvPr>
          <p:cNvSpPr txBox="1">
            <a:spLocks/>
          </p:cNvSpPr>
          <p:nvPr/>
        </p:nvSpPr>
        <p:spPr>
          <a:xfrm>
            <a:off x="685800" y="0"/>
            <a:ext cx="5867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Text Loyalty Programs</a:t>
            </a:r>
          </a:p>
        </p:txBody>
      </p:sp>
      <p:sp>
        <p:nvSpPr>
          <p:cNvPr id="5" name="Rectangle 4">
            <a:extLst>
              <a:ext uri="{FF2B5EF4-FFF2-40B4-BE49-F238E27FC236}">
                <a16:creationId xmlns:a16="http://schemas.microsoft.com/office/drawing/2014/main" id="{867FF0CE-AB55-4604-A015-CE728D665E6C}"/>
              </a:ext>
            </a:extLst>
          </p:cNvPr>
          <p:cNvSpPr/>
          <p:nvPr/>
        </p:nvSpPr>
        <p:spPr>
          <a:xfrm>
            <a:off x="2076450" y="1724323"/>
            <a:ext cx="8039100" cy="2923877"/>
          </a:xfrm>
          <a:prstGeom prst="rect">
            <a:avLst/>
          </a:prstGeom>
        </p:spPr>
        <p:txBody>
          <a:bodyPr wrap="square">
            <a:spAutoFit/>
          </a:bodyPr>
          <a:lstStyle/>
          <a:p>
            <a:pPr lvl="0"/>
            <a:r>
              <a:rPr lang="en-US" sz="2400" dirty="0"/>
              <a:t>Why </a:t>
            </a:r>
            <a:r>
              <a:rPr lang="en-US" sz="2400" dirty="0" err="1"/>
              <a:t>Opt</a:t>
            </a:r>
            <a:r>
              <a:rPr lang="en-US" sz="2400" dirty="0"/>
              <a:t> for SMS/Text &amp; Loyalty Program?</a:t>
            </a:r>
          </a:p>
          <a:p>
            <a:pPr marL="800100" lvl="1" indent="-342900">
              <a:buFont typeface="Arial" panose="020B0604020202020204" pitchFamily="34" charset="0"/>
              <a:buChar char="•"/>
            </a:pPr>
            <a:r>
              <a:rPr lang="en-US" sz="2000" dirty="0"/>
              <a:t>Consumers generally prefer receiving coupons via SMS/Text.  </a:t>
            </a:r>
            <a:br>
              <a:rPr lang="en-US" sz="2000" dirty="0"/>
            </a:br>
            <a:r>
              <a:rPr lang="en-US" sz="2000" dirty="0"/>
              <a:t>This has become the notification platform of choice for </a:t>
            </a:r>
            <a:br>
              <a:rPr lang="en-US" sz="2000" dirty="0"/>
            </a:br>
            <a:r>
              <a:rPr lang="en-US" sz="2000" dirty="0"/>
              <a:t>Business-to-Consumer (B2C) communications.  </a:t>
            </a:r>
          </a:p>
          <a:p>
            <a:pPr marL="800100" lvl="1" indent="-342900">
              <a:buFont typeface="Arial" panose="020B0604020202020204" pitchFamily="34" charset="0"/>
              <a:buChar char="•"/>
            </a:pPr>
            <a:r>
              <a:rPr lang="en-US" sz="2000" dirty="0"/>
              <a:t>Lower investment than traditional paper couponing</a:t>
            </a:r>
          </a:p>
          <a:p>
            <a:pPr marL="800100" lvl="1" indent="-342900">
              <a:buFont typeface="Arial" panose="020B0604020202020204" pitchFamily="34" charset="0"/>
              <a:buChar char="•"/>
            </a:pPr>
            <a:r>
              <a:rPr lang="en-US" sz="2000" dirty="0"/>
              <a:t>Easy mobile redemption for both retailer &amp; consumer</a:t>
            </a:r>
          </a:p>
          <a:p>
            <a:pPr marL="800100" lvl="1" indent="-342900">
              <a:buFont typeface="Arial" panose="020B0604020202020204" pitchFamily="34" charset="0"/>
              <a:buChar char="•"/>
            </a:pPr>
            <a:r>
              <a:rPr lang="en-US" sz="2000" dirty="0"/>
              <a:t>Higher coupon redemption rates</a:t>
            </a:r>
          </a:p>
          <a:p>
            <a:pPr marL="800100" lvl="1" indent="-342900">
              <a:buFont typeface="Arial" panose="020B0604020202020204" pitchFamily="34" charset="0"/>
              <a:buChar char="•"/>
            </a:pPr>
            <a:r>
              <a:rPr lang="en-US" sz="2000" dirty="0"/>
              <a:t>Consumer convenience </a:t>
            </a:r>
          </a:p>
          <a:p>
            <a:pPr marL="800100" lvl="1" indent="-342900">
              <a:buFont typeface="Arial" panose="020B0604020202020204" pitchFamily="34" charset="0"/>
              <a:buChar char="•"/>
            </a:pPr>
            <a:r>
              <a:rPr lang="en-US" sz="2000" dirty="0"/>
              <a:t>Tracking ability</a:t>
            </a:r>
          </a:p>
        </p:txBody>
      </p:sp>
      <p:pic>
        <p:nvPicPr>
          <p:cNvPr id="6" name="Picture 5">
            <a:extLst>
              <a:ext uri="{FF2B5EF4-FFF2-40B4-BE49-F238E27FC236}">
                <a16:creationId xmlns:a16="http://schemas.microsoft.com/office/drawing/2014/main" id="{A9549D0E-668F-4F44-BE10-DAE9C3E840FE}"/>
              </a:ext>
            </a:extLst>
          </p:cNvPr>
          <p:cNvPicPr/>
          <p:nvPr/>
        </p:nvPicPr>
        <p:blipFill>
          <a:blip r:embed="rId2">
            <a:extLst>
              <a:ext uri="{28A0092B-C50C-407E-A947-70E740481C1C}">
                <a14:useLocalDpi xmlns:a14="http://schemas.microsoft.com/office/drawing/2010/main" val="0"/>
              </a:ext>
            </a:extLst>
          </a:blip>
          <a:stretch>
            <a:fillRect/>
          </a:stretch>
        </p:blipFill>
        <p:spPr>
          <a:xfrm>
            <a:off x="76200" y="4845708"/>
            <a:ext cx="3124200" cy="1962150"/>
          </a:xfrm>
          <a:prstGeom prst="rect">
            <a:avLst/>
          </a:prstGeom>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45F2C0CC-8F3A-4B91-B9C5-F3E0F249A2C2}"/>
              </a:ext>
            </a:extLst>
          </p:cNvPr>
          <p:cNvPicPr/>
          <p:nvPr/>
        </p:nvPicPr>
        <p:blipFill>
          <a:blip r:embed="rId3">
            <a:extLst>
              <a:ext uri="{28A0092B-C50C-407E-A947-70E740481C1C}">
                <a14:useLocalDpi xmlns:a14="http://schemas.microsoft.com/office/drawing/2010/main" val="0"/>
              </a:ext>
            </a:extLst>
          </a:blip>
          <a:stretch>
            <a:fillRect/>
          </a:stretch>
        </p:blipFill>
        <p:spPr>
          <a:xfrm rot="358035">
            <a:off x="9724218" y="216412"/>
            <a:ext cx="1887566" cy="3930954"/>
          </a:xfrm>
          <a:prstGeom prst="rect">
            <a:avLst/>
          </a:prstGeom>
        </p:spPr>
      </p:pic>
    </p:spTree>
    <p:extLst>
      <p:ext uri="{BB962C8B-B14F-4D97-AF65-F5344CB8AC3E}">
        <p14:creationId xmlns:p14="http://schemas.microsoft.com/office/powerpoint/2010/main" val="20261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47DA03-93CD-45F1-8632-7C60E70CDA52}"/>
              </a:ext>
            </a:extLst>
          </p:cNvPr>
          <p:cNvSpPr/>
          <p:nvPr/>
        </p:nvSpPr>
        <p:spPr>
          <a:xfrm>
            <a:off x="6972547" y="111204"/>
            <a:ext cx="2759217" cy="1107996"/>
          </a:xfrm>
          <a:prstGeom prst="rect">
            <a:avLst/>
          </a:prstGeom>
        </p:spPr>
        <p:txBody>
          <a:bodyPr wrap="none">
            <a:spAutoFit/>
          </a:bodyPr>
          <a:lstStyle/>
          <a:p>
            <a:pPr algn="ctr"/>
            <a:r>
              <a:rPr lang="en-US" sz="6600" b="1" dirty="0"/>
              <a:t>Culture</a:t>
            </a:r>
            <a:endParaRPr lang="en-US" sz="5400" b="1" dirty="0"/>
          </a:p>
        </p:txBody>
      </p:sp>
      <p:pic>
        <p:nvPicPr>
          <p:cNvPr id="3" name="Picture 2">
            <a:extLst>
              <a:ext uri="{FF2B5EF4-FFF2-40B4-BE49-F238E27FC236}">
                <a16:creationId xmlns:a16="http://schemas.microsoft.com/office/drawing/2014/main" id="{21A6FB99-8621-4ECE-B44A-2F3CDD8B5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720" y="1524000"/>
            <a:ext cx="8800561" cy="4463142"/>
          </a:xfrm>
          <a:prstGeom prst="rect">
            <a:avLst/>
          </a:prstGeom>
        </p:spPr>
      </p:pic>
    </p:spTree>
    <p:extLst>
      <p:ext uri="{BB962C8B-B14F-4D97-AF65-F5344CB8AC3E}">
        <p14:creationId xmlns:p14="http://schemas.microsoft.com/office/powerpoint/2010/main" val="675560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715BB8-CD28-46F8-84E6-A8A55A213062}"/>
              </a:ext>
            </a:extLst>
          </p:cNvPr>
          <p:cNvSpPr/>
          <p:nvPr/>
        </p:nvSpPr>
        <p:spPr>
          <a:xfrm>
            <a:off x="851429" y="143470"/>
            <a:ext cx="5356210" cy="923330"/>
          </a:xfrm>
          <a:prstGeom prst="rect">
            <a:avLst/>
          </a:prstGeom>
        </p:spPr>
        <p:txBody>
          <a:bodyPr wrap="none">
            <a:spAutoFit/>
          </a:bodyPr>
          <a:lstStyle/>
          <a:p>
            <a:pPr algn="ctr"/>
            <a:r>
              <a:rPr lang="en-US" sz="5400" b="1" dirty="0"/>
              <a:t>Its What I know… </a:t>
            </a:r>
          </a:p>
        </p:txBody>
      </p:sp>
      <p:sp>
        <p:nvSpPr>
          <p:cNvPr id="5" name="TextBox 4">
            <a:extLst>
              <a:ext uri="{FF2B5EF4-FFF2-40B4-BE49-F238E27FC236}">
                <a16:creationId xmlns:a16="http://schemas.microsoft.com/office/drawing/2014/main" id="{3BF20DF6-A8CE-47AA-B643-A59A37C23537}"/>
              </a:ext>
            </a:extLst>
          </p:cNvPr>
          <p:cNvSpPr txBox="1"/>
          <p:nvPr/>
        </p:nvSpPr>
        <p:spPr>
          <a:xfrm>
            <a:off x="266700" y="1905000"/>
            <a:ext cx="11658600" cy="707886"/>
          </a:xfrm>
          <a:prstGeom prst="rect">
            <a:avLst/>
          </a:prstGeom>
          <a:noFill/>
        </p:spPr>
        <p:txBody>
          <a:bodyPr wrap="square" rtlCol="0">
            <a:spAutoFit/>
          </a:bodyPr>
          <a:lstStyle/>
          <a:p>
            <a:pPr algn="ctr"/>
            <a:r>
              <a:rPr lang="en-US" sz="3200" dirty="0"/>
              <a:t>I’ve been in the </a:t>
            </a:r>
            <a:r>
              <a:rPr lang="en-US" sz="4000" b="1" dirty="0">
                <a:solidFill>
                  <a:srgbClr val="BF1F24"/>
                </a:solidFill>
              </a:rPr>
              <a:t>Food &amp; Distribution Industry </a:t>
            </a:r>
            <a:r>
              <a:rPr lang="en-US" sz="3200" dirty="0"/>
              <a:t>my entire life</a:t>
            </a:r>
            <a:endParaRPr lang="en-US" sz="2400" dirty="0"/>
          </a:p>
        </p:txBody>
      </p:sp>
      <p:sp>
        <p:nvSpPr>
          <p:cNvPr id="6" name="Rectangle 5">
            <a:extLst>
              <a:ext uri="{FF2B5EF4-FFF2-40B4-BE49-F238E27FC236}">
                <a16:creationId xmlns:a16="http://schemas.microsoft.com/office/drawing/2014/main" id="{18686DD1-0E4B-4345-8968-BCF2CC666E5F}"/>
              </a:ext>
            </a:extLst>
          </p:cNvPr>
          <p:cNvSpPr/>
          <p:nvPr/>
        </p:nvSpPr>
        <p:spPr>
          <a:xfrm>
            <a:off x="3810000" y="2667000"/>
            <a:ext cx="4572000" cy="4093428"/>
          </a:xfrm>
          <a:prstGeom prst="rect">
            <a:avLst/>
          </a:prstGeom>
        </p:spPr>
        <p:txBody>
          <a:bodyPr wrap="square">
            <a:spAutoFit/>
          </a:bodyPr>
          <a:lstStyle/>
          <a:p>
            <a:pPr marL="285750" indent="-285750">
              <a:buFont typeface="Courier New" panose="02070309020205020404" pitchFamily="49" charset="0"/>
              <a:buChar char="o"/>
            </a:pPr>
            <a:r>
              <a:rPr lang="en-US" sz="3200" dirty="0"/>
              <a:t>Mid-America Dairymen</a:t>
            </a:r>
          </a:p>
          <a:p>
            <a:pPr marL="285750" indent="-285750">
              <a:buFont typeface="Courier New" panose="02070309020205020404" pitchFamily="49" charset="0"/>
              <a:buChar char="o"/>
            </a:pPr>
            <a:endParaRPr lang="en-US" sz="600" dirty="0"/>
          </a:p>
          <a:p>
            <a:pPr marL="285750" indent="-285750">
              <a:buFont typeface="Courier New" panose="02070309020205020404" pitchFamily="49" charset="0"/>
              <a:buChar char="o"/>
            </a:pPr>
            <a:r>
              <a:rPr lang="en-US" sz="3200" dirty="0"/>
              <a:t>Chester Fried Distributor </a:t>
            </a:r>
            <a:r>
              <a:rPr lang="en-US" sz="2400" dirty="0"/>
              <a:t>(now Chester’s)</a:t>
            </a:r>
          </a:p>
          <a:p>
            <a:pPr marL="285750" indent="-285750">
              <a:buFont typeface="Courier New" panose="02070309020205020404" pitchFamily="49" charset="0"/>
              <a:buChar char="o"/>
            </a:pPr>
            <a:endParaRPr lang="en-US" sz="600" dirty="0"/>
          </a:p>
          <a:p>
            <a:pPr marL="285750" indent="-285750">
              <a:buFont typeface="Courier New" panose="02070309020205020404" pitchFamily="49" charset="0"/>
              <a:buChar char="o"/>
            </a:pPr>
            <a:r>
              <a:rPr lang="en-US" sz="3200" dirty="0"/>
              <a:t>PFSbrands</a:t>
            </a:r>
          </a:p>
          <a:p>
            <a:pPr marL="742950" lvl="1" indent="-285750">
              <a:buFont typeface="Arial" panose="020B0604020202020204" pitchFamily="34" charset="0"/>
              <a:buChar char="•"/>
            </a:pPr>
            <a:r>
              <a:rPr lang="en-US" sz="3200" dirty="0"/>
              <a:t>Direct Store Delivery</a:t>
            </a:r>
          </a:p>
          <a:p>
            <a:pPr marL="742950" lvl="1" indent="-285750">
              <a:buFont typeface="Arial" panose="020B0604020202020204" pitchFamily="34" charset="0"/>
              <a:buChar char="•"/>
            </a:pPr>
            <a:r>
              <a:rPr lang="en-US" sz="3200" dirty="0"/>
              <a:t>Distribution Facility</a:t>
            </a:r>
          </a:p>
          <a:p>
            <a:pPr marL="742950" lvl="1" indent="-285750">
              <a:buFont typeface="Arial" panose="020B0604020202020204" pitchFamily="34" charset="0"/>
              <a:buChar char="•"/>
            </a:pPr>
            <a:r>
              <a:rPr lang="en-US" sz="3200" dirty="0"/>
              <a:t>Over the Road Fleet </a:t>
            </a:r>
          </a:p>
          <a:p>
            <a:pPr marL="742950" lvl="1" indent="-285750">
              <a:buFont typeface="Arial" panose="020B0604020202020204" pitchFamily="34" charset="0"/>
              <a:buChar char="•"/>
            </a:pPr>
            <a:r>
              <a:rPr lang="en-US" sz="3200" dirty="0"/>
              <a:t>Food Manufacturing</a:t>
            </a:r>
          </a:p>
        </p:txBody>
      </p:sp>
    </p:spTree>
    <p:extLst>
      <p:ext uri="{BB962C8B-B14F-4D97-AF65-F5344CB8AC3E}">
        <p14:creationId xmlns:p14="http://schemas.microsoft.com/office/powerpoint/2010/main" val="3687301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FFAED-CFB9-4E4E-B8B4-E62D00E328DD}"/>
              </a:ext>
            </a:extLst>
          </p:cNvPr>
          <p:cNvSpPr/>
          <p:nvPr/>
        </p:nvSpPr>
        <p:spPr>
          <a:xfrm>
            <a:off x="1449116" y="-152400"/>
            <a:ext cx="4112729" cy="1569660"/>
          </a:xfrm>
          <a:prstGeom prst="rect">
            <a:avLst/>
          </a:prstGeom>
        </p:spPr>
        <p:txBody>
          <a:bodyPr wrap="none">
            <a:spAutoFit/>
          </a:bodyPr>
          <a:lstStyle/>
          <a:p>
            <a:pPr algn="ctr"/>
            <a:r>
              <a:rPr lang="en-US" sz="4800" b="1" dirty="0"/>
              <a:t>Key Takeaways </a:t>
            </a:r>
          </a:p>
          <a:p>
            <a:pPr algn="ctr"/>
            <a:r>
              <a:rPr lang="en-US" sz="4800" b="1" dirty="0"/>
              <a:t>&amp; Acton Items</a:t>
            </a:r>
            <a:endParaRPr lang="en-US" sz="4000" b="1" dirty="0"/>
          </a:p>
        </p:txBody>
      </p:sp>
      <p:sp>
        <p:nvSpPr>
          <p:cNvPr id="3" name="TextBox 2">
            <a:extLst>
              <a:ext uri="{FF2B5EF4-FFF2-40B4-BE49-F238E27FC236}">
                <a16:creationId xmlns:a16="http://schemas.microsoft.com/office/drawing/2014/main" id="{76920F0B-0AF2-4027-8F89-30C275B017F0}"/>
              </a:ext>
            </a:extLst>
          </p:cNvPr>
          <p:cNvSpPr txBox="1"/>
          <p:nvPr/>
        </p:nvSpPr>
        <p:spPr>
          <a:xfrm>
            <a:off x="381000" y="1600200"/>
            <a:ext cx="10782300" cy="4708981"/>
          </a:xfrm>
          <a:prstGeom prst="rect">
            <a:avLst/>
          </a:prstGeom>
          <a:noFill/>
        </p:spPr>
        <p:txBody>
          <a:bodyPr wrap="square" rtlCol="0">
            <a:spAutoFit/>
          </a:bodyPr>
          <a:lstStyle/>
          <a:p>
            <a:pPr marL="342900" lvl="0" indent="-342900">
              <a:buFont typeface="+mj-lt"/>
              <a:buAutoNum type="arabicPeriod"/>
            </a:pPr>
            <a:r>
              <a:rPr lang="en-US" dirty="0"/>
              <a:t> Be </a:t>
            </a:r>
            <a:r>
              <a:rPr lang="en-US" b="1" dirty="0"/>
              <a:t>COMMITTED</a:t>
            </a:r>
            <a:r>
              <a:rPr lang="en-US" dirty="0"/>
              <a:t> and work with supplier partners that are </a:t>
            </a:r>
            <a:r>
              <a:rPr lang="en-US" b="1" dirty="0"/>
              <a:t>COMMITTED</a:t>
            </a:r>
            <a:r>
              <a:rPr lang="en-US" dirty="0"/>
              <a:t>!</a:t>
            </a:r>
          </a:p>
          <a:p>
            <a:pPr marL="342900" lvl="0" indent="-342900">
              <a:buFont typeface="+mj-lt"/>
              <a:buAutoNum type="arabicPeriod"/>
            </a:pPr>
            <a:endParaRPr lang="en-US" sz="600" dirty="0"/>
          </a:p>
          <a:p>
            <a:pPr marL="342900" lvl="0" indent="-342900">
              <a:buFont typeface="+mj-lt"/>
              <a:buAutoNum type="arabicPeriod"/>
            </a:pPr>
            <a:r>
              <a:rPr lang="en-US" dirty="0"/>
              <a:t> Know your </a:t>
            </a:r>
            <a:r>
              <a:rPr lang="en-US" b="1" dirty="0"/>
              <a:t>WHY</a:t>
            </a:r>
            <a:r>
              <a:rPr lang="en-US" dirty="0"/>
              <a:t>!</a:t>
            </a:r>
          </a:p>
          <a:p>
            <a:pPr marL="342900" lvl="0" indent="-342900">
              <a:buFont typeface="+mj-lt"/>
              <a:buAutoNum type="arabicPeriod"/>
            </a:pPr>
            <a:endParaRPr lang="en-US" sz="600" dirty="0"/>
          </a:p>
          <a:p>
            <a:pPr marL="342900" lvl="0" indent="-342900">
              <a:buFont typeface="+mj-lt"/>
              <a:buAutoNum type="arabicPeriod"/>
            </a:pPr>
            <a:r>
              <a:rPr lang="en-US" dirty="0"/>
              <a:t> Seek out </a:t>
            </a:r>
            <a:r>
              <a:rPr lang="en-US" b="1" dirty="0"/>
              <a:t>PROGRAMS</a:t>
            </a:r>
            <a:r>
              <a:rPr lang="en-US" dirty="0"/>
              <a:t> that drive significant volume while offering </a:t>
            </a:r>
            <a:r>
              <a:rPr lang="en-US" b="1" dirty="0"/>
              <a:t>CONSISTENT</a:t>
            </a:r>
            <a:r>
              <a:rPr lang="en-US" dirty="0"/>
              <a:t> pricing and quality!</a:t>
            </a:r>
          </a:p>
          <a:p>
            <a:pPr marL="342900" lvl="0" indent="-342900">
              <a:buFont typeface="+mj-lt"/>
              <a:buAutoNum type="arabicPeriod"/>
            </a:pPr>
            <a:endParaRPr lang="en-US" sz="600" dirty="0"/>
          </a:p>
          <a:p>
            <a:pPr marL="342900" lvl="0" indent="-342900">
              <a:buFont typeface="+mj-lt"/>
              <a:buAutoNum type="arabicPeriod"/>
            </a:pPr>
            <a:r>
              <a:rPr lang="en-US" dirty="0"/>
              <a:t> Find partners that have their Sales &amp; Operation </a:t>
            </a:r>
            <a:r>
              <a:rPr lang="en-US" b="1" dirty="0"/>
              <a:t>TEAMS SEPERATE</a:t>
            </a:r>
            <a:r>
              <a:rPr lang="en-US" dirty="0"/>
              <a:t>! Do the same with your foodservice team!</a:t>
            </a:r>
          </a:p>
          <a:p>
            <a:pPr marL="342900" lvl="0" indent="-342900">
              <a:buFont typeface="+mj-lt"/>
              <a:buAutoNum type="arabicPeriod"/>
            </a:pPr>
            <a:endParaRPr lang="en-US" sz="600" dirty="0"/>
          </a:p>
          <a:p>
            <a:pPr marL="342900" lvl="0" indent="-342900">
              <a:buFont typeface="+mj-lt"/>
              <a:buAutoNum type="arabicPeriod"/>
            </a:pPr>
            <a:r>
              <a:rPr lang="en-US" dirty="0"/>
              <a:t> Hire the RIGHT PEOPLE – </a:t>
            </a:r>
            <a:r>
              <a:rPr lang="en-US" b="1" dirty="0"/>
              <a:t>First WHO then WHAT</a:t>
            </a:r>
            <a:r>
              <a:rPr lang="en-US" dirty="0"/>
              <a:t>!</a:t>
            </a:r>
          </a:p>
          <a:p>
            <a:pPr marL="342900" lvl="0" indent="-342900">
              <a:buFont typeface="+mj-lt"/>
              <a:buAutoNum type="arabicPeriod"/>
            </a:pPr>
            <a:endParaRPr lang="en-US" sz="600" dirty="0"/>
          </a:p>
          <a:p>
            <a:pPr marL="342900" lvl="0" indent="-342900">
              <a:buFont typeface="+mj-lt"/>
              <a:buAutoNum type="arabicPeriod"/>
            </a:pPr>
            <a:r>
              <a:rPr lang="en-US" dirty="0"/>
              <a:t> Select the right </a:t>
            </a:r>
            <a:r>
              <a:rPr lang="en-US" b="1" dirty="0"/>
              <a:t>EQUIPMENT</a:t>
            </a:r>
            <a:r>
              <a:rPr lang="en-US" dirty="0"/>
              <a:t>!</a:t>
            </a:r>
          </a:p>
          <a:p>
            <a:pPr marL="342900" lvl="0" indent="-342900">
              <a:buFont typeface="+mj-lt"/>
              <a:buAutoNum type="arabicPeriod"/>
            </a:pPr>
            <a:endParaRPr lang="en-US" sz="600" dirty="0"/>
          </a:p>
          <a:p>
            <a:pPr marL="342900" lvl="0" indent="-342900">
              <a:buFont typeface="+mj-lt"/>
              <a:buAutoNum type="arabicPeriod"/>
            </a:pPr>
            <a:r>
              <a:rPr lang="en-US" dirty="0"/>
              <a:t> </a:t>
            </a:r>
            <a:r>
              <a:rPr lang="en-US" b="1" dirty="0"/>
              <a:t>PROCESSES, PROCESSES, PROCESSES</a:t>
            </a:r>
            <a:r>
              <a:rPr lang="en-US" dirty="0"/>
              <a:t>! Standard Operating Procedures are critical.</a:t>
            </a:r>
          </a:p>
          <a:p>
            <a:pPr marL="342900" lvl="0" indent="-342900">
              <a:buFont typeface="+mj-lt"/>
              <a:buAutoNum type="arabicPeriod"/>
            </a:pPr>
            <a:endParaRPr lang="en-US" sz="600" dirty="0"/>
          </a:p>
          <a:p>
            <a:pPr marL="342900" lvl="0" indent="-342900">
              <a:buFont typeface="+mj-lt"/>
              <a:buAutoNum type="arabicPeriod"/>
            </a:pPr>
            <a:r>
              <a:rPr lang="en-US" dirty="0"/>
              <a:t> Develop ways to help your retailers </a:t>
            </a:r>
            <a:r>
              <a:rPr lang="en-US" b="1" dirty="0"/>
              <a:t>EXECUTE</a:t>
            </a:r>
            <a:r>
              <a:rPr lang="en-US" dirty="0"/>
              <a:t>!</a:t>
            </a:r>
          </a:p>
          <a:p>
            <a:pPr marL="342900" lvl="0" indent="-342900">
              <a:buFont typeface="+mj-lt"/>
              <a:buAutoNum type="arabicPeriod"/>
            </a:pPr>
            <a:endParaRPr lang="en-US" sz="600" dirty="0"/>
          </a:p>
          <a:p>
            <a:pPr marL="342900" lvl="0" indent="-342900">
              <a:buFont typeface="+mj-lt"/>
              <a:buAutoNum type="arabicPeriod"/>
            </a:pPr>
            <a:r>
              <a:rPr lang="en-US" dirty="0"/>
              <a:t> Select supplier partners that have the </a:t>
            </a:r>
            <a:r>
              <a:rPr lang="en-US" b="1" dirty="0"/>
              <a:t>RESOURCE</a:t>
            </a:r>
            <a:r>
              <a:rPr lang="en-US" dirty="0"/>
              <a:t>S to help you and your retailers be successful in foodservice.</a:t>
            </a:r>
          </a:p>
          <a:p>
            <a:pPr marL="342900" lvl="0" indent="-342900">
              <a:buFont typeface="+mj-lt"/>
              <a:buAutoNum type="arabicPeriod"/>
            </a:pPr>
            <a:endParaRPr lang="en-US" sz="600" dirty="0"/>
          </a:p>
          <a:p>
            <a:pPr marL="342900" lvl="0" indent="-342900">
              <a:buFont typeface="+mj-lt"/>
              <a:buAutoNum type="arabicPeriod"/>
            </a:pPr>
            <a:r>
              <a:rPr lang="en-US" dirty="0"/>
              <a:t> Don’t get stuck in the middle! Is your company focusing on </a:t>
            </a:r>
            <a:r>
              <a:rPr lang="en-US" b="1" dirty="0"/>
              <a:t>QUALITY &amp; SERVICE </a:t>
            </a:r>
            <a:r>
              <a:rPr lang="en-US" dirty="0"/>
              <a:t>or </a:t>
            </a:r>
            <a:r>
              <a:rPr lang="en-US" b="1" dirty="0"/>
              <a:t>LOW COST</a:t>
            </a:r>
            <a:r>
              <a:rPr lang="en-US" dirty="0"/>
              <a:t>!</a:t>
            </a:r>
          </a:p>
          <a:p>
            <a:pPr marL="342900" lvl="0" indent="-342900">
              <a:buFont typeface="+mj-lt"/>
              <a:buAutoNum type="arabicPeriod"/>
            </a:pPr>
            <a:endParaRPr lang="en-US" sz="600" dirty="0"/>
          </a:p>
          <a:p>
            <a:pPr marL="342900" lvl="0" indent="-342900">
              <a:buFont typeface="+mj-lt"/>
              <a:buAutoNum type="arabicPeriod"/>
            </a:pPr>
            <a:r>
              <a:rPr lang="en-US" dirty="0"/>
              <a:t> Emphasize the </a:t>
            </a:r>
            <a:r>
              <a:rPr lang="en-US" b="1" dirty="0"/>
              <a:t>POWER OF TECHNOLOGY </a:t>
            </a:r>
            <a:r>
              <a:rPr lang="en-US" dirty="0"/>
              <a:t>to your retailers!</a:t>
            </a:r>
          </a:p>
          <a:p>
            <a:pPr marL="342900" lvl="0" indent="-342900">
              <a:buFont typeface="+mj-lt"/>
              <a:buAutoNum type="arabicPeriod"/>
            </a:pPr>
            <a:endParaRPr lang="en-US" sz="600" dirty="0"/>
          </a:p>
          <a:p>
            <a:pPr marL="342900" lvl="0" indent="-342900">
              <a:buFont typeface="+mj-lt"/>
              <a:buAutoNum type="arabicPeriod"/>
            </a:pPr>
            <a:r>
              <a:rPr lang="en-US" dirty="0"/>
              <a:t> </a:t>
            </a:r>
            <a:r>
              <a:rPr lang="en-US" b="1" dirty="0"/>
              <a:t>FOLLOW UP, FOLLOW UP, FOLLOW UP</a:t>
            </a:r>
            <a:r>
              <a:rPr lang="en-US" dirty="0"/>
              <a:t>! – What value do you &amp; your foodservice partners consistently bring to your retailers?</a:t>
            </a:r>
          </a:p>
        </p:txBody>
      </p:sp>
    </p:spTree>
    <p:extLst>
      <p:ext uri="{BB962C8B-B14F-4D97-AF65-F5344CB8AC3E}">
        <p14:creationId xmlns:p14="http://schemas.microsoft.com/office/powerpoint/2010/main" val="116063291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E00E2E-8309-4A4A-A3DC-5C9503E1048F}"/>
              </a:ext>
            </a:extLst>
          </p:cNvPr>
          <p:cNvSpPr>
            <a:spLocks noGrp="1"/>
          </p:cNvSpPr>
          <p:nvPr>
            <p:ph type="title"/>
          </p:nvPr>
        </p:nvSpPr>
        <p:spPr>
          <a:xfrm>
            <a:off x="2163909" y="1024108"/>
            <a:ext cx="3786839" cy="4038600"/>
          </a:xfrm>
        </p:spPr>
        <p:txBody>
          <a:bodyPr>
            <a:normAutofit/>
          </a:bodyPr>
          <a:lstStyle/>
          <a:p>
            <a:r>
              <a:rPr lang="en-US" sz="9600" b="1" dirty="0">
                <a:latin typeface="Constantia" panose="02030602050306030303" pitchFamily="18" charset="0"/>
              </a:rPr>
              <a:t>Q &amp; A</a:t>
            </a:r>
          </a:p>
        </p:txBody>
      </p:sp>
      <p:pic>
        <p:nvPicPr>
          <p:cNvPr id="4" name="Picture 3">
            <a:extLst>
              <a:ext uri="{FF2B5EF4-FFF2-40B4-BE49-F238E27FC236}">
                <a16:creationId xmlns:a16="http://schemas.microsoft.com/office/drawing/2014/main" id="{5ED1D9D2-B0EB-4B3F-9C68-F935E84AAA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060" y="640441"/>
            <a:ext cx="2388852" cy="33443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id="{A5F51BA5-DBF1-4010-AA84-B0085FFEC6D9}"/>
              </a:ext>
            </a:extLst>
          </p:cNvPr>
          <p:cNvSpPr/>
          <p:nvPr/>
        </p:nvSpPr>
        <p:spPr>
          <a:xfrm>
            <a:off x="7848600" y="3835031"/>
            <a:ext cx="3421771" cy="707886"/>
          </a:xfrm>
          <a:prstGeom prst="rect">
            <a:avLst/>
          </a:prstGeom>
        </p:spPr>
        <p:txBody>
          <a:bodyPr wrap="none">
            <a:spAutoFit/>
          </a:bodyPr>
          <a:lstStyle/>
          <a:p>
            <a:pPr algn="ctr"/>
            <a:r>
              <a:rPr lang="en-US" sz="4000" b="1" dirty="0">
                <a:solidFill>
                  <a:srgbClr val="BF1F24"/>
                </a:solidFill>
                <a:latin typeface="Calibri" panose="020F0502020204030204" pitchFamily="34" charset="0"/>
                <a:ea typeface="Calibri" panose="020F0502020204030204" pitchFamily="34" charset="0"/>
              </a:rPr>
              <a:t>Shawn</a:t>
            </a:r>
            <a:r>
              <a:rPr lang="en-US" sz="3600" b="1" dirty="0">
                <a:solidFill>
                  <a:srgbClr val="BF1F24"/>
                </a:solidFill>
                <a:latin typeface="Calibri" panose="020F0502020204030204" pitchFamily="34" charset="0"/>
                <a:ea typeface="Calibri" panose="020F0502020204030204" pitchFamily="34" charset="0"/>
              </a:rPr>
              <a:t> Burcham</a:t>
            </a:r>
          </a:p>
        </p:txBody>
      </p:sp>
      <p:sp>
        <p:nvSpPr>
          <p:cNvPr id="6" name="Rectangle 5">
            <a:extLst>
              <a:ext uri="{FF2B5EF4-FFF2-40B4-BE49-F238E27FC236}">
                <a16:creationId xmlns:a16="http://schemas.microsoft.com/office/drawing/2014/main" id="{71865D56-C49C-4E0A-8940-6C3CDA664295}"/>
              </a:ext>
            </a:extLst>
          </p:cNvPr>
          <p:cNvSpPr/>
          <p:nvPr/>
        </p:nvSpPr>
        <p:spPr>
          <a:xfrm>
            <a:off x="8743588" y="4402185"/>
            <a:ext cx="1631793"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rPr>
              <a:t>Founder &amp; CEO</a:t>
            </a:r>
            <a:endParaRPr lang="en-US" dirty="0">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A1259438-1A7D-4469-9461-47276C54491E}"/>
              </a:ext>
            </a:extLst>
          </p:cNvPr>
          <p:cNvSpPr/>
          <p:nvPr/>
        </p:nvSpPr>
        <p:spPr>
          <a:xfrm>
            <a:off x="8312355" y="5178687"/>
            <a:ext cx="2828980" cy="338554"/>
          </a:xfrm>
          <a:prstGeom prst="rect">
            <a:avLst/>
          </a:prstGeom>
        </p:spPr>
        <p:txBody>
          <a:bodyPr wrap="none">
            <a:spAutoFit/>
          </a:bodyPr>
          <a:lstStyle/>
          <a:p>
            <a:r>
              <a:rPr lang="en-US" sz="1600" dirty="0"/>
              <a:t>linkedin.com/in/shawnburcham</a:t>
            </a:r>
          </a:p>
        </p:txBody>
      </p:sp>
      <p:sp>
        <p:nvSpPr>
          <p:cNvPr id="8" name="Rectangle 7">
            <a:extLst>
              <a:ext uri="{FF2B5EF4-FFF2-40B4-BE49-F238E27FC236}">
                <a16:creationId xmlns:a16="http://schemas.microsoft.com/office/drawing/2014/main" id="{DA91F958-9CE0-4284-B00E-A274C7349205}"/>
              </a:ext>
            </a:extLst>
          </p:cNvPr>
          <p:cNvSpPr/>
          <p:nvPr/>
        </p:nvSpPr>
        <p:spPr>
          <a:xfrm>
            <a:off x="8312355" y="4724154"/>
            <a:ext cx="2353529" cy="338554"/>
          </a:xfrm>
          <a:prstGeom prst="rect">
            <a:avLst/>
          </a:prstGeom>
        </p:spPr>
        <p:txBody>
          <a:bodyPr wrap="none">
            <a:spAutoFit/>
          </a:bodyPr>
          <a:lstStyle/>
          <a:p>
            <a:r>
              <a:rPr lang="en-US" sz="1600" dirty="0"/>
              <a:t>www.shawnburcham.com</a:t>
            </a:r>
          </a:p>
        </p:txBody>
      </p:sp>
      <p:sp>
        <p:nvSpPr>
          <p:cNvPr id="9" name="Rectangle 8">
            <a:extLst>
              <a:ext uri="{FF2B5EF4-FFF2-40B4-BE49-F238E27FC236}">
                <a16:creationId xmlns:a16="http://schemas.microsoft.com/office/drawing/2014/main" id="{9393C5A3-9B29-41A8-9E43-133ABF205F8D}"/>
              </a:ext>
            </a:extLst>
          </p:cNvPr>
          <p:cNvSpPr/>
          <p:nvPr/>
        </p:nvSpPr>
        <p:spPr>
          <a:xfrm>
            <a:off x="8312355" y="5542629"/>
            <a:ext cx="3024931" cy="338554"/>
          </a:xfrm>
          <a:prstGeom prst="rect">
            <a:avLst/>
          </a:prstGeom>
        </p:spPr>
        <p:txBody>
          <a:bodyPr wrap="none">
            <a:spAutoFit/>
          </a:bodyPr>
          <a:lstStyle/>
          <a:p>
            <a:r>
              <a:rPr lang="en-US" sz="1600" dirty="0"/>
              <a:t>facebook.com/ShawnBurchamPFS</a:t>
            </a:r>
          </a:p>
        </p:txBody>
      </p:sp>
      <p:pic>
        <p:nvPicPr>
          <p:cNvPr id="10" name="Picture 9">
            <a:extLst>
              <a:ext uri="{FF2B5EF4-FFF2-40B4-BE49-F238E27FC236}">
                <a16:creationId xmlns:a16="http://schemas.microsoft.com/office/drawing/2014/main" id="{9E562C39-A907-46E6-A5E7-FED294B7A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7636" y="5100341"/>
            <a:ext cx="394719" cy="394719"/>
          </a:xfrm>
          <a:prstGeom prst="rect">
            <a:avLst/>
          </a:prstGeom>
        </p:spPr>
      </p:pic>
      <p:pic>
        <p:nvPicPr>
          <p:cNvPr id="11" name="Picture 10">
            <a:extLst>
              <a:ext uri="{FF2B5EF4-FFF2-40B4-BE49-F238E27FC236}">
                <a16:creationId xmlns:a16="http://schemas.microsoft.com/office/drawing/2014/main" id="{2B7A41F8-6228-4655-ABAB-039256FC9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7636" y="5517241"/>
            <a:ext cx="394720" cy="394720"/>
          </a:xfrm>
          <a:prstGeom prst="rect">
            <a:avLst/>
          </a:prstGeom>
        </p:spPr>
      </p:pic>
      <p:pic>
        <p:nvPicPr>
          <p:cNvPr id="12" name="Picture 11">
            <a:extLst>
              <a:ext uri="{FF2B5EF4-FFF2-40B4-BE49-F238E27FC236}">
                <a16:creationId xmlns:a16="http://schemas.microsoft.com/office/drawing/2014/main" id="{D56F6624-F886-467A-807A-38975CD8A2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7636" y="4679041"/>
            <a:ext cx="420987" cy="420987"/>
          </a:xfrm>
          <a:prstGeom prst="rect">
            <a:avLst/>
          </a:prstGeom>
        </p:spPr>
      </p:pic>
      <p:sp>
        <p:nvSpPr>
          <p:cNvPr id="13" name="Rectangle 12">
            <a:extLst>
              <a:ext uri="{FF2B5EF4-FFF2-40B4-BE49-F238E27FC236}">
                <a16:creationId xmlns:a16="http://schemas.microsoft.com/office/drawing/2014/main" id="{8C9A094C-2220-49DD-90EE-4603BF0DCE8F}"/>
              </a:ext>
            </a:extLst>
          </p:cNvPr>
          <p:cNvSpPr/>
          <p:nvPr/>
        </p:nvSpPr>
        <p:spPr>
          <a:xfrm>
            <a:off x="8321685" y="5959593"/>
            <a:ext cx="1861792" cy="338554"/>
          </a:xfrm>
          <a:prstGeom prst="rect">
            <a:avLst/>
          </a:prstGeom>
        </p:spPr>
        <p:txBody>
          <a:bodyPr wrap="none">
            <a:spAutoFit/>
          </a:bodyPr>
          <a:lstStyle/>
          <a:p>
            <a:r>
              <a:rPr lang="en-US" sz="1600" dirty="0"/>
              <a:t>@ShawnBurcham1 </a:t>
            </a:r>
          </a:p>
        </p:txBody>
      </p:sp>
      <p:pic>
        <p:nvPicPr>
          <p:cNvPr id="14" name="Picture 13">
            <a:extLst>
              <a:ext uri="{FF2B5EF4-FFF2-40B4-BE49-F238E27FC236}">
                <a16:creationId xmlns:a16="http://schemas.microsoft.com/office/drawing/2014/main" id="{457A5584-7C05-45EA-B852-3E1DFEA39D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5186" y="5881183"/>
            <a:ext cx="519617" cy="519617"/>
          </a:xfrm>
          <a:prstGeom prst="rect">
            <a:avLst/>
          </a:prstGeom>
        </p:spPr>
      </p:pic>
      <p:sp>
        <p:nvSpPr>
          <p:cNvPr id="2" name="Rectangle 1">
            <a:extLst>
              <a:ext uri="{FF2B5EF4-FFF2-40B4-BE49-F238E27FC236}">
                <a16:creationId xmlns:a16="http://schemas.microsoft.com/office/drawing/2014/main" id="{A99D2D9A-EF8B-44AE-8708-28BAE51B9E71}"/>
              </a:ext>
            </a:extLst>
          </p:cNvPr>
          <p:cNvSpPr/>
          <p:nvPr/>
        </p:nvSpPr>
        <p:spPr>
          <a:xfrm>
            <a:off x="1894598" y="4421939"/>
            <a:ext cx="4319196" cy="1508105"/>
          </a:xfrm>
          <a:prstGeom prst="rect">
            <a:avLst/>
          </a:prstGeom>
        </p:spPr>
        <p:txBody>
          <a:bodyPr wrap="none">
            <a:spAutoFit/>
          </a:bodyPr>
          <a:lstStyle/>
          <a:p>
            <a:pPr algn="ctr"/>
            <a:r>
              <a:rPr lang="en-US" sz="2400" dirty="0">
                <a:hlinkClick r:id="rId8"/>
              </a:rPr>
              <a:t>Shawn.Burcham@pfsbrands.com</a:t>
            </a:r>
            <a:endParaRPr lang="en-US" sz="2400" dirty="0"/>
          </a:p>
          <a:p>
            <a:pPr algn="ctr"/>
            <a:endParaRPr lang="en-US" sz="2000" dirty="0"/>
          </a:p>
          <a:p>
            <a:pPr algn="ctr"/>
            <a:r>
              <a:rPr lang="en-US" sz="2400" dirty="0">
                <a:hlinkClick r:id="rId9"/>
              </a:rPr>
              <a:t>Lori.Kimbrough@pfsbrands.com</a:t>
            </a:r>
            <a:endParaRPr lang="en-US" sz="2400" dirty="0"/>
          </a:p>
          <a:p>
            <a:pPr algn="ctr"/>
            <a:endParaRPr lang="en-US" sz="2400" dirty="0"/>
          </a:p>
        </p:txBody>
      </p:sp>
      <p:pic>
        <p:nvPicPr>
          <p:cNvPr id="15" name="Picture 14">
            <a:extLst>
              <a:ext uri="{FF2B5EF4-FFF2-40B4-BE49-F238E27FC236}">
                <a16:creationId xmlns:a16="http://schemas.microsoft.com/office/drawing/2014/main" id="{EE653482-8A7D-46D3-858E-72488BE48D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228600"/>
            <a:ext cx="1361809" cy="636401"/>
          </a:xfrm>
          <a:prstGeom prst="rect">
            <a:avLst/>
          </a:prstGeom>
        </p:spPr>
      </p:pic>
    </p:spTree>
    <p:extLst>
      <p:ext uri="{BB962C8B-B14F-4D97-AF65-F5344CB8AC3E}">
        <p14:creationId xmlns:p14="http://schemas.microsoft.com/office/powerpoint/2010/main" val="7504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l">
              <a:defRPr/>
            </a:pPr>
            <a:fld id="{4CAE8FDA-43C1-461C-8F3A-D71F54B5C3FB}" type="slidenum">
              <a:rPr lang="en-US" smtClean="0"/>
              <a:pPr algn="l">
                <a:defRPr/>
              </a:pPr>
              <a:t>4</a:t>
            </a:fld>
            <a:endParaRPr lang="en-US" dirty="0"/>
          </a:p>
        </p:txBody>
      </p:sp>
      <p:pic>
        <p:nvPicPr>
          <p:cNvPr id="6" name="Picture 5">
            <a:extLst>
              <a:ext uri="{FF2B5EF4-FFF2-40B4-BE49-F238E27FC236}">
                <a16:creationId xmlns:a16="http://schemas.microsoft.com/office/drawing/2014/main" id="{9A1D7142-FFC3-4DED-99E3-3B9BF21AD43F}"/>
              </a:ext>
            </a:extLst>
          </p:cNvPr>
          <p:cNvPicPr>
            <a:picLocks noChangeAspect="1"/>
          </p:cNvPicPr>
          <p:nvPr/>
        </p:nvPicPr>
        <p:blipFill>
          <a:blip r:embed="rId3"/>
          <a:stretch>
            <a:fillRect/>
          </a:stretch>
        </p:blipFill>
        <p:spPr>
          <a:xfrm>
            <a:off x="3667195" y="2637347"/>
            <a:ext cx="2892817" cy="2367947"/>
          </a:xfrm>
          <a:prstGeom prst="rect">
            <a:avLst/>
          </a:prstGeom>
        </p:spPr>
      </p:pic>
      <p:pic>
        <p:nvPicPr>
          <p:cNvPr id="7" name="Picture 6">
            <a:extLst>
              <a:ext uri="{FF2B5EF4-FFF2-40B4-BE49-F238E27FC236}">
                <a16:creationId xmlns:a16="http://schemas.microsoft.com/office/drawing/2014/main" id="{CFA111FD-0AC4-47A5-AE2D-4B5FD37756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4571" y="1850366"/>
            <a:ext cx="1752600" cy="679400"/>
          </a:xfrm>
          <a:prstGeom prst="rect">
            <a:avLst/>
          </a:prstGeom>
        </p:spPr>
      </p:pic>
      <p:pic>
        <p:nvPicPr>
          <p:cNvPr id="8" name="Picture 7">
            <a:extLst>
              <a:ext uri="{FF2B5EF4-FFF2-40B4-BE49-F238E27FC236}">
                <a16:creationId xmlns:a16="http://schemas.microsoft.com/office/drawing/2014/main" id="{B810B3D9-58E1-4E16-BE65-26F1C02C754C}"/>
              </a:ext>
            </a:extLst>
          </p:cNvPr>
          <p:cNvPicPr>
            <a:picLocks noChangeAspect="1"/>
          </p:cNvPicPr>
          <p:nvPr/>
        </p:nvPicPr>
        <p:blipFill>
          <a:blip r:embed="rId5"/>
          <a:stretch>
            <a:fillRect/>
          </a:stretch>
        </p:blipFill>
        <p:spPr>
          <a:xfrm>
            <a:off x="1491607" y="1778555"/>
            <a:ext cx="2175588" cy="3226739"/>
          </a:xfrm>
          <a:prstGeom prst="rect">
            <a:avLst/>
          </a:prstGeom>
        </p:spPr>
      </p:pic>
      <p:pic>
        <p:nvPicPr>
          <p:cNvPr id="9" name="Picture 8">
            <a:extLst>
              <a:ext uri="{FF2B5EF4-FFF2-40B4-BE49-F238E27FC236}">
                <a16:creationId xmlns:a16="http://schemas.microsoft.com/office/drawing/2014/main" id="{3D824DCE-F94F-4708-8C09-BAD38EC79540}"/>
              </a:ext>
            </a:extLst>
          </p:cNvPr>
          <p:cNvPicPr>
            <a:picLocks noChangeAspect="1"/>
          </p:cNvPicPr>
          <p:nvPr/>
        </p:nvPicPr>
        <p:blipFill>
          <a:blip r:embed="rId6"/>
          <a:stretch>
            <a:fillRect/>
          </a:stretch>
        </p:blipFill>
        <p:spPr>
          <a:xfrm>
            <a:off x="6477000" y="1778555"/>
            <a:ext cx="2031651" cy="3226739"/>
          </a:xfrm>
          <a:prstGeom prst="rect">
            <a:avLst/>
          </a:prstGeom>
        </p:spPr>
      </p:pic>
      <p:pic>
        <p:nvPicPr>
          <p:cNvPr id="10" name="Picture 9">
            <a:extLst>
              <a:ext uri="{FF2B5EF4-FFF2-40B4-BE49-F238E27FC236}">
                <a16:creationId xmlns:a16="http://schemas.microsoft.com/office/drawing/2014/main" id="{48BFAC34-D93B-4C78-B9F3-F6CCE83D2FB9}"/>
              </a:ext>
            </a:extLst>
          </p:cNvPr>
          <p:cNvPicPr>
            <a:picLocks noChangeAspect="1"/>
          </p:cNvPicPr>
          <p:nvPr/>
        </p:nvPicPr>
        <p:blipFill>
          <a:blip r:embed="rId7"/>
          <a:stretch>
            <a:fillRect/>
          </a:stretch>
        </p:blipFill>
        <p:spPr>
          <a:xfrm>
            <a:off x="8505833" y="1778555"/>
            <a:ext cx="2091861" cy="3226739"/>
          </a:xfrm>
          <a:prstGeom prst="rect">
            <a:avLst/>
          </a:prstGeom>
        </p:spPr>
      </p:pic>
      <p:pic>
        <p:nvPicPr>
          <p:cNvPr id="5" name="Picture 4">
            <a:extLst>
              <a:ext uri="{FF2B5EF4-FFF2-40B4-BE49-F238E27FC236}">
                <a16:creationId xmlns:a16="http://schemas.microsoft.com/office/drawing/2014/main" id="{819BD6DD-E45F-4158-B00F-056E20C055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93" y="5469693"/>
            <a:ext cx="3530193" cy="1364062"/>
          </a:xfrm>
          <a:prstGeom prst="rect">
            <a:avLst/>
          </a:prstGeom>
        </p:spPr>
      </p:pic>
      <p:pic>
        <p:nvPicPr>
          <p:cNvPr id="12" name="Picture 11">
            <a:extLst>
              <a:ext uri="{FF2B5EF4-FFF2-40B4-BE49-F238E27FC236}">
                <a16:creationId xmlns:a16="http://schemas.microsoft.com/office/drawing/2014/main" id="{3D377E89-C493-4200-960F-98430A0303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5949" y="5791200"/>
            <a:ext cx="2683490" cy="930276"/>
          </a:xfrm>
          <a:prstGeom prst="rect">
            <a:avLst/>
          </a:prstGeom>
        </p:spPr>
      </p:pic>
      <p:pic>
        <p:nvPicPr>
          <p:cNvPr id="14" name="Picture 13">
            <a:extLst>
              <a:ext uri="{FF2B5EF4-FFF2-40B4-BE49-F238E27FC236}">
                <a16:creationId xmlns:a16="http://schemas.microsoft.com/office/drawing/2014/main" id="{4572F046-25B4-45E9-A775-14A708F443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36127" y="304800"/>
            <a:ext cx="2119746" cy="990600"/>
          </a:xfrm>
          <a:prstGeom prst="rect">
            <a:avLst/>
          </a:prstGeom>
        </p:spPr>
      </p:pic>
      <p:sp>
        <p:nvSpPr>
          <p:cNvPr id="19" name="Rectangle 18">
            <a:extLst>
              <a:ext uri="{FF2B5EF4-FFF2-40B4-BE49-F238E27FC236}">
                <a16:creationId xmlns:a16="http://schemas.microsoft.com/office/drawing/2014/main" id="{66F6ACB5-DCDE-4C66-8B49-AA09BF75C570}"/>
              </a:ext>
            </a:extLst>
          </p:cNvPr>
          <p:cNvSpPr/>
          <p:nvPr/>
        </p:nvSpPr>
        <p:spPr>
          <a:xfrm>
            <a:off x="3862384" y="5398037"/>
            <a:ext cx="4467232" cy="1323439"/>
          </a:xfrm>
          <a:prstGeom prst="rect">
            <a:avLst/>
          </a:prstGeom>
          <a:noFill/>
        </p:spPr>
        <p:txBody>
          <a:bodyPr wrap="square" lIns="91440" tIns="45720" rIns="91440" bIns="45720">
            <a:spAutoFit/>
          </a:bodyPr>
          <a:lstStyle/>
          <a:p>
            <a:pPr algn="ctr"/>
            <a:r>
              <a:rPr lang="en-US" sz="40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GRITT                      Business Coaching</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730158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8A95D3-2735-4D20-B63A-8FEC4CA44692}"/>
              </a:ext>
            </a:extLst>
          </p:cNvPr>
          <p:cNvSpPr>
            <a:spLocks noGrp="1"/>
          </p:cNvSpPr>
          <p:nvPr>
            <p:ph type="sldNum" sz="quarter" idx="10"/>
          </p:nvPr>
        </p:nvSpPr>
        <p:spPr/>
        <p:txBody>
          <a:bodyPr/>
          <a:lstStyle/>
          <a:p>
            <a:pPr>
              <a:defRPr/>
            </a:pPr>
            <a:fld id="{3F9E065D-035D-4426-84FA-C124421A021C}" type="slidenum">
              <a:rPr lang="en-US" smtClean="0"/>
              <a:pPr>
                <a:defRPr/>
              </a:pPr>
              <a:t>5</a:t>
            </a:fld>
            <a:endParaRPr lang="en-US" dirty="0"/>
          </a:p>
        </p:txBody>
      </p:sp>
      <p:pic>
        <p:nvPicPr>
          <p:cNvPr id="4" name="Picture 3">
            <a:extLst>
              <a:ext uri="{FF2B5EF4-FFF2-40B4-BE49-F238E27FC236}">
                <a16:creationId xmlns:a16="http://schemas.microsoft.com/office/drawing/2014/main" id="{F45650A1-D1B8-4EAD-8D39-2C51D553BC22}"/>
              </a:ext>
            </a:extLst>
          </p:cNvPr>
          <p:cNvPicPr>
            <a:picLocks noChangeAspect="1"/>
          </p:cNvPicPr>
          <p:nvPr/>
        </p:nvPicPr>
        <p:blipFill>
          <a:blip r:embed="rId3"/>
          <a:stretch>
            <a:fillRect/>
          </a:stretch>
        </p:blipFill>
        <p:spPr>
          <a:xfrm>
            <a:off x="1333500" y="811624"/>
            <a:ext cx="9525000" cy="5665376"/>
          </a:xfrm>
          <a:prstGeom prst="rect">
            <a:avLst/>
          </a:prstGeom>
        </p:spPr>
      </p:pic>
      <p:pic>
        <p:nvPicPr>
          <p:cNvPr id="8" name="Picture 7">
            <a:extLst>
              <a:ext uri="{FF2B5EF4-FFF2-40B4-BE49-F238E27FC236}">
                <a16:creationId xmlns:a16="http://schemas.microsoft.com/office/drawing/2014/main" id="{3C10E586-7006-497B-89A5-1B6F1AE855D3}"/>
              </a:ext>
            </a:extLst>
          </p:cNvPr>
          <p:cNvPicPr>
            <a:picLocks noChangeAspect="1"/>
          </p:cNvPicPr>
          <p:nvPr/>
        </p:nvPicPr>
        <p:blipFill>
          <a:blip r:embed="rId4"/>
          <a:stretch>
            <a:fillRect/>
          </a:stretch>
        </p:blipFill>
        <p:spPr>
          <a:xfrm>
            <a:off x="1333500" y="864418"/>
            <a:ext cx="9525000" cy="5612582"/>
          </a:xfrm>
          <a:prstGeom prst="rect">
            <a:avLst/>
          </a:prstGeom>
        </p:spPr>
      </p:pic>
      <p:pic>
        <p:nvPicPr>
          <p:cNvPr id="6" name="Picture 5">
            <a:extLst>
              <a:ext uri="{FF2B5EF4-FFF2-40B4-BE49-F238E27FC236}">
                <a16:creationId xmlns:a16="http://schemas.microsoft.com/office/drawing/2014/main" id="{C4C971D1-B4FC-4620-B6A4-CB38FCF1B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8836" y="152400"/>
            <a:ext cx="1214328" cy="567480"/>
          </a:xfrm>
          <a:prstGeom prst="rect">
            <a:avLst/>
          </a:prstGeom>
        </p:spPr>
      </p:pic>
    </p:spTree>
    <p:extLst>
      <p:ext uri="{BB962C8B-B14F-4D97-AF65-F5344CB8AC3E}">
        <p14:creationId xmlns:p14="http://schemas.microsoft.com/office/powerpoint/2010/main" val="58451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0D45B93-073E-4843-853B-3A27B492D9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7196" y="1143000"/>
            <a:ext cx="8937608" cy="5029200"/>
          </a:xfrm>
        </p:spPr>
      </p:pic>
      <p:sp>
        <p:nvSpPr>
          <p:cNvPr id="4" name="Slide Number Placeholder 3">
            <a:extLst>
              <a:ext uri="{FF2B5EF4-FFF2-40B4-BE49-F238E27FC236}">
                <a16:creationId xmlns:a16="http://schemas.microsoft.com/office/drawing/2014/main" id="{6B8E4BF5-B509-4A73-B8B4-96B66ABA51E8}"/>
              </a:ext>
            </a:extLst>
          </p:cNvPr>
          <p:cNvSpPr>
            <a:spLocks noGrp="1"/>
          </p:cNvSpPr>
          <p:nvPr>
            <p:ph type="sldNum" sz="quarter" idx="10"/>
          </p:nvPr>
        </p:nvSpPr>
        <p:spPr/>
        <p:txBody>
          <a:bodyPr/>
          <a:lstStyle/>
          <a:p>
            <a:pPr algn="l">
              <a:defRPr/>
            </a:pPr>
            <a:fld id="{4CAE8FDA-43C1-461C-8F3A-D71F54B5C3FB}" type="slidenum">
              <a:rPr lang="en-US" smtClean="0"/>
              <a:pPr algn="l">
                <a:defRPr/>
              </a:pPr>
              <a:t>6</a:t>
            </a:fld>
            <a:endParaRPr lang="en-US" dirty="0"/>
          </a:p>
        </p:txBody>
      </p:sp>
      <p:pic>
        <p:nvPicPr>
          <p:cNvPr id="7" name="Picture 6">
            <a:extLst>
              <a:ext uri="{FF2B5EF4-FFF2-40B4-BE49-F238E27FC236}">
                <a16:creationId xmlns:a16="http://schemas.microsoft.com/office/drawing/2014/main" id="{B6F6F47D-13C0-4B8B-A9F8-ED709DA9D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836" y="152400"/>
            <a:ext cx="1214328" cy="567480"/>
          </a:xfrm>
          <a:prstGeom prst="rect">
            <a:avLst/>
          </a:prstGeom>
        </p:spPr>
      </p:pic>
    </p:spTree>
    <p:extLst>
      <p:ext uri="{BB962C8B-B14F-4D97-AF65-F5344CB8AC3E}">
        <p14:creationId xmlns:p14="http://schemas.microsoft.com/office/powerpoint/2010/main" val="177324363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defRPr/>
            </a:pPr>
            <a:fld id="{3F9E065D-035D-4426-84FA-C124421A021C}" type="slidenum">
              <a:rPr lang="en-US" smtClean="0"/>
              <a:pPr algn="l">
                <a:defRPr/>
              </a:pPr>
              <a:t>7</a:t>
            </a:fld>
            <a:endParaRPr lang="en-US" dirty="0"/>
          </a:p>
        </p:txBody>
      </p:sp>
      <p:sp>
        <p:nvSpPr>
          <p:cNvPr id="6" name="Content Placeholder 5"/>
          <p:cNvSpPr>
            <a:spLocks noGrp="1"/>
          </p:cNvSpPr>
          <p:nvPr>
            <p:ph idx="1"/>
          </p:nvPr>
        </p:nvSpPr>
        <p:spPr>
          <a:xfrm>
            <a:off x="2200461" y="1138747"/>
            <a:ext cx="7467600" cy="4983165"/>
          </a:xfrm>
        </p:spPr>
        <p:txBody>
          <a:bodyPr/>
          <a:lstStyle/>
          <a:p>
            <a:pPr marL="27384" indent="0">
              <a:buNone/>
            </a:pPr>
            <a:r>
              <a:rPr lang="en-US" sz="2800" b="1" dirty="0"/>
              <a:t>Accomplishments:</a:t>
            </a:r>
          </a:p>
        </p:txBody>
      </p:sp>
      <p:pic>
        <p:nvPicPr>
          <p:cNvPr id="13" name="Picture 12">
            <a:extLst>
              <a:ext uri="{FF2B5EF4-FFF2-40B4-BE49-F238E27FC236}">
                <a16:creationId xmlns:a16="http://schemas.microsoft.com/office/drawing/2014/main" id="{B00CBBDA-3F07-42EE-A255-5825D998A7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861" y="1142014"/>
            <a:ext cx="1132144" cy="1832186"/>
          </a:xfrm>
          <a:prstGeom prst="rect">
            <a:avLst/>
          </a:prstGeom>
        </p:spPr>
      </p:pic>
      <p:pic>
        <p:nvPicPr>
          <p:cNvPr id="14" name="Picture 2" descr="Image result for pfsbrands inc 5000 9 years">
            <a:extLst>
              <a:ext uri="{FF2B5EF4-FFF2-40B4-BE49-F238E27FC236}">
                <a16:creationId xmlns:a16="http://schemas.microsoft.com/office/drawing/2014/main" id="{F3994DCC-DEC2-496F-B02B-5240C6268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283" y="3834893"/>
            <a:ext cx="4405788" cy="28036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5035D0C-7189-4257-ADE4-6440F3EC6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3974" y="1774316"/>
            <a:ext cx="1854711" cy="1854711"/>
          </a:xfrm>
          <a:prstGeom prst="rect">
            <a:avLst/>
          </a:prstGeom>
        </p:spPr>
      </p:pic>
      <p:sp>
        <p:nvSpPr>
          <p:cNvPr id="16" name="Arrow: Bent 15">
            <a:extLst>
              <a:ext uri="{FF2B5EF4-FFF2-40B4-BE49-F238E27FC236}">
                <a16:creationId xmlns:a16="http://schemas.microsoft.com/office/drawing/2014/main" id="{D2284773-0AB6-4AA5-BE95-61D26289FA0F}"/>
              </a:ext>
            </a:extLst>
          </p:cNvPr>
          <p:cNvSpPr/>
          <p:nvPr/>
        </p:nvSpPr>
        <p:spPr>
          <a:xfrm rot="5400000">
            <a:off x="4333827" y="2512525"/>
            <a:ext cx="1216285" cy="1222584"/>
          </a:xfrm>
          <a:prstGeom prst="bentArrow">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pic>
        <p:nvPicPr>
          <p:cNvPr id="17" name="Picture 16">
            <a:extLst>
              <a:ext uri="{FF2B5EF4-FFF2-40B4-BE49-F238E27FC236}">
                <a16:creationId xmlns:a16="http://schemas.microsoft.com/office/drawing/2014/main" id="{966B5C08-6C04-4357-8FDC-4072A0D418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2847" y="4495800"/>
            <a:ext cx="2455214" cy="859388"/>
          </a:xfrm>
          <a:prstGeom prst="rect">
            <a:avLst/>
          </a:prstGeom>
        </p:spPr>
      </p:pic>
      <p:sp>
        <p:nvSpPr>
          <p:cNvPr id="18" name="TextBox 17">
            <a:extLst>
              <a:ext uri="{FF2B5EF4-FFF2-40B4-BE49-F238E27FC236}">
                <a16:creationId xmlns:a16="http://schemas.microsoft.com/office/drawing/2014/main" id="{5D22B434-82B9-461F-B6C0-283C1571E781}"/>
              </a:ext>
            </a:extLst>
          </p:cNvPr>
          <p:cNvSpPr txBox="1"/>
          <p:nvPr/>
        </p:nvSpPr>
        <p:spPr>
          <a:xfrm>
            <a:off x="7327148" y="5410201"/>
            <a:ext cx="2226613" cy="769441"/>
          </a:xfrm>
          <a:prstGeom prst="rect">
            <a:avLst/>
          </a:prstGeom>
          <a:noFill/>
        </p:spPr>
        <p:txBody>
          <a:bodyPr wrap="square" rtlCol="0">
            <a:spAutoFit/>
          </a:bodyPr>
          <a:lstStyle/>
          <a:p>
            <a:pPr algn="ctr"/>
            <a:r>
              <a:rPr lang="en-US" sz="2200" dirty="0">
                <a:solidFill>
                  <a:srgbClr val="52595D"/>
                </a:solidFill>
                <a:latin typeface="Dubai Medium" panose="020B0603030403030204" pitchFamily="34" charset="-78"/>
                <a:cs typeface="Dubai Medium" panose="020B0603030403030204" pitchFamily="34" charset="-78"/>
              </a:rPr>
              <a:t>All-Star Nominee</a:t>
            </a:r>
          </a:p>
          <a:p>
            <a:pPr algn="ctr"/>
            <a:r>
              <a:rPr lang="en-US" sz="2200" dirty="0">
                <a:solidFill>
                  <a:srgbClr val="52595D"/>
                </a:solidFill>
                <a:latin typeface="Dubai Medium" panose="020B0603030403030204" pitchFamily="34" charset="-78"/>
                <a:cs typeface="Dubai Medium" panose="020B0603030403030204" pitchFamily="34" charset="-78"/>
              </a:rPr>
              <a:t>2017 &amp; 2018</a:t>
            </a:r>
          </a:p>
        </p:txBody>
      </p:sp>
      <p:pic>
        <p:nvPicPr>
          <p:cNvPr id="20" name="Picture 19">
            <a:extLst>
              <a:ext uri="{FF2B5EF4-FFF2-40B4-BE49-F238E27FC236}">
                <a16:creationId xmlns:a16="http://schemas.microsoft.com/office/drawing/2014/main" id="{E6100A6D-545F-4ECA-9E81-82C407A59C57}"/>
              </a:ext>
            </a:extLst>
          </p:cNvPr>
          <p:cNvPicPr>
            <a:picLocks noChangeAspect="1"/>
          </p:cNvPicPr>
          <p:nvPr/>
        </p:nvPicPr>
        <p:blipFill>
          <a:blip r:embed="rId7"/>
          <a:stretch>
            <a:fillRect/>
          </a:stretch>
        </p:blipFill>
        <p:spPr>
          <a:xfrm>
            <a:off x="7135355" y="2508680"/>
            <a:ext cx="2618245" cy="1301321"/>
          </a:xfrm>
          <a:prstGeom prst="rect">
            <a:avLst/>
          </a:prstGeom>
        </p:spPr>
      </p:pic>
      <p:pic>
        <p:nvPicPr>
          <p:cNvPr id="21" name="Picture 20">
            <a:extLst>
              <a:ext uri="{FF2B5EF4-FFF2-40B4-BE49-F238E27FC236}">
                <a16:creationId xmlns:a16="http://schemas.microsoft.com/office/drawing/2014/main" id="{6153E481-A07D-4111-AFDB-722ADA5C8593}"/>
              </a:ext>
            </a:extLst>
          </p:cNvPr>
          <p:cNvPicPr>
            <a:picLocks noChangeAspect="1"/>
          </p:cNvPicPr>
          <p:nvPr/>
        </p:nvPicPr>
        <p:blipFill>
          <a:blip r:embed="rId8"/>
          <a:stretch>
            <a:fillRect/>
          </a:stretch>
        </p:blipFill>
        <p:spPr>
          <a:xfrm>
            <a:off x="7261557" y="2002008"/>
            <a:ext cx="2347163" cy="464860"/>
          </a:xfrm>
          <a:prstGeom prst="rect">
            <a:avLst/>
          </a:prstGeom>
        </p:spPr>
      </p:pic>
      <p:pic>
        <p:nvPicPr>
          <p:cNvPr id="22" name="Picture 21">
            <a:extLst>
              <a:ext uri="{FF2B5EF4-FFF2-40B4-BE49-F238E27FC236}">
                <a16:creationId xmlns:a16="http://schemas.microsoft.com/office/drawing/2014/main" id="{9D41871C-63EB-4928-88DC-EE96C7AD17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8836" y="152400"/>
            <a:ext cx="1214328" cy="567480"/>
          </a:xfrm>
          <a:prstGeom prst="rect">
            <a:avLst/>
          </a:prstGeom>
        </p:spPr>
      </p:pic>
    </p:spTree>
    <p:extLst>
      <p:ext uri="{BB962C8B-B14F-4D97-AF65-F5344CB8AC3E}">
        <p14:creationId xmlns:p14="http://schemas.microsoft.com/office/powerpoint/2010/main" val="30466677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par>
                                <p:cTn id="12" presetID="22" presetClass="entr" presetSubtype="1"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750"/>
                                        <p:tgtEl>
                                          <p:spTgt spid="14"/>
                                        </p:tgtEl>
                                      </p:cBhvr>
                                    </p:animEffect>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750"/>
                                        <p:tgtEl>
                                          <p:spTgt spid="13"/>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749"/>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749"/>
                                          </p:stCondLst>
                                        </p:cTn>
                                        <p:tgtEl>
                                          <p:spTgt spid="20"/>
                                        </p:tgtEl>
                                        <p:attrNameLst>
                                          <p:attrName>style.visibility</p:attrName>
                                        </p:attrNameLst>
                                      </p:cBhvr>
                                      <p:to>
                                        <p:strVal val="visible"/>
                                      </p:to>
                                    </p:set>
                                  </p:childTnLst>
                                </p:cTn>
                              </p:par>
                            </p:childTnLst>
                          </p:cTn>
                        </p:par>
                        <p:par>
                          <p:cTn id="24" fill="hold">
                            <p:stCondLst>
                              <p:cond delay="2750"/>
                            </p:stCondLst>
                            <p:childTnLst>
                              <p:par>
                                <p:cTn id="25" presetID="1" presetClass="entr" presetSubtype="0" fill="hold" nodeType="afterEffect">
                                  <p:stCondLst>
                                    <p:cond delay="0"/>
                                  </p:stCondLst>
                                  <p:childTnLst>
                                    <p:set>
                                      <p:cBhvr>
                                        <p:cTn id="26" dur="1" fill="hold">
                                          <p:stCondLst>
                                            <p:cond delay="749"/>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7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7359B9-850D-431A-8677-FBF16150C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228600"/>
            <a:ext cx="4267200" cy="6413653"/>
          </a:xfrm>
          <a:prstGeom prst="rect">
            <a:avLst/>
          </a:prstGeom>
        </p:spPr>
      </p:pic>
    </p:spTree>
    <p:extLst>
      <p:ext uri="{BB962C8B-B14F-4D97-AF65-F5344CB8AC3E}">
        <p14:creationId xmlns:p14="http://schemas.microsoft.com/office/powerpoint/2010/main" val="3714672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644170"/>
            <a:ext cx="7620000" cy="1569660"/>
          </a:xfrm>
          <a:prstGeom prst="rect">
            <a:avLst/>
          </a:prstGeom>
          <a:noFill/>
        </p:spPr>
        <p:txBody>
          <a:bodyPr wrap="square" rtlCol="0">
            <a:spAutoFit/>
          </a:bodyPr>
          <a:lstStyle/>
          <a:p>
            <a:pPr algn="ctr"/>
            <a:r>
              <a:rPr lang="en-US" sz="4800" b="1" dirty="0"/>
              <a:t>To help others become more successful in work &amp; in life.</a:t>
            </a:r>
          </a:p>
        </p:txBody>
      </p:sp>
      <p:sp>
        <p:nvSpPr>
          <p:cNvPr id="3" name="Rectangle 2">
            <a:extLst>
              <a:ext uri="{FF2B5EF4-FFF2-40B4-BE49-F238E27FC236}">
                <a16:creationId xmlns:a16="http://schemas.microsoft.com/office/drawing/2014/main" id="{97599DB5-FDBB-46B3-A70A-B20DFA25B919}"/>
              </a:ext>
            </a:extLst>
          </p:cNvPr>
          <p:cNvSpPr/>
          <p:nvPr/>
        </p:nvSpPr>
        <p:spPr>
          <a:xfrm>
            <a:off x="2299993" y="152400"/>
            <a:ext cx="4022512" cy="923330"/>
          </a:xfrm>
          <a:prstGeom prst="rect">
            <a:avLst/>
          </a:prstGeom>
        </p:spPr>
        <p:txBody>
          <a:bodyPr wrap="none">
            <a:spAutoFit/>
          </a:bodyPr>
          <a:lstStyle/>
          <a:p>
            <a:pPr algn="ctr"/>
            <a:r>
              <a:rPr lang="en-US" sz="5400" b="1" dirty="0"/>
              <a:t>Core Purpose</a:t>
            </a:r>
            <a:endParaRPr lang="en-US" sz="5400" dirty="0"/>
          </a:p>
        </p:txBody>
      </p:sp>
    </p:spTree>
    <p:extLst>
      <p:ext uri="{BB962C8B-B14F-4D97-AF65-F5344CB8AC3E}">
        <p14:creationId xmlns:p14="http://schemas.microsoft.com/office/powerpoint/2010/main" val="38142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covery Days 11.2 &amp; 11.3 2016_11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Discovery Days 11.2 &amp; 11.3 2016_1101</Template>
  <TotalTime>8406</TotalTime>
  <Words>1054</Words>
  <Application>Microsoft Office PowerPoint</Application>
  <PresentationFormat>Widescreen</PresentationFormat>
  <Paragraphs>241</Paragraphs>
  <Slides>31</Slides>
  <Notes>27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31</vt:i4>
      </vt:variant>
    </vt:vector>
  </HeadingPairs>
  <TitlesOfParts>
    <vt:vector size="46" baseType="lpstr">
      <vt:lpstr>Arial</vt:lpstr>
      <vt:lpstr>Calibri</vt:lpstr>
      <vt:lpstr>Cambria Math</vt:lpstr>
      <vt:lpstr>Constantia</vt:lpstr>
      <vt:lpstr>Courier New</vt:lpstr>
      <vt:lpstr>Dubai Medium</vt:lpstr>
      <vt:lpstr>Proxima Nova Alt Lt</vt:lpstr>
      <vt:lpstr>Proxima Nova S</vt:lpstr>
      <vt:lpstr>Segoe UI Semibold</vt:lpstr>
      <vt:lpstr>Discovery Days 11.2 &amp; 11.3 2016_1101</vt:lpstr>
      <vt:lpstr>6_Custom Design</vt:lpstr>
      <vt:lpstr>2_Custom Design</vt:lpstr>
      <vt:lpstr>3_Custom Design</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Richoux</dc:creator>
  <cp:lastModifiedBy>Tiffany Richoux</cp:lastModifiedBy>
  <cp:revision>142</cp:revision>
  <cp:lastPrinted>2018-05-18T13:05:27Z</cp:lastPrinted>
  <dcterms:created xsi:type="dcterms:W3CDTF">2016-11-01T23:13:07Z</dcterms:created>
  <dcterms:modified xsi:type="dcterms:W3CDTF">2018-05-22T13:28:46Z</dcterms:modified>
</cp:coreProperties>
</file>